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305" r:id="rId2"/>
    <p:sldId id="349" r:id="rId3"/>
    <p:sldId id="308" r:id="rId4"/>
    <p:sldId id="311" r:id="rId5"/>
    <p:sldId id="309" r:id="rId6"/>
    <p:sldId id="312" r:id="rId7"/>
    <p:sldId id="289" r:id="rId8"/>
    <p:sldId id="269" r:id="rId9"/>
    <p:sldId id="270" r:id="rId10"/>
    <p:sldId id="271" r:id="rId11"/>
    <p:sldId id="273" r:id="rId12"/>
    <p:sldId id="274" r:id="rId13"/>
    <p:sldId id="275" r:id="rId14"/>
    <p:sldId id="276" r:id="rId15"/>
    <p:sldId id="272" r:id="rId16"/>
    <p:sldId id="317" r:id="rId17"/>
    <p:sldId id="343" r:id="rId18"/>
    <p:sldId id="332" r:id="rId19"/>
    <p:sldId id="315" r:id="rId20"/>
    <p:sldId id="348" r:id="rId21"/>
    <p:sldId id="344" r:id="rId22"/>
    <p:sldId id="331" r:id="rId23"/>
    <p:sldId id="345" r:id="rId24"/>
    <p:sldId id="326" r:id="rId25"/>
    <p:sldId id="346" r:id="rId26"/>
    <p:sldId id="327" r:id="rId27"/>
    <p:sldId id="347" r:id="rId28"/>
    <p:sldId id="328" r:id="rId29"/>
    <p:sldId id="333" r:id="rId30"/>
    <p:sldId id="321" r:id="rId31"/>
    <p:sldId id="322" r:id="rId32"/>
    <p:sldId id="320" r:id="rId33"/>
    <p:sldId id="323" r:id="rId34"/>
    <p:sldId id="324" r:id="rId3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ay" initials="QD" lastIdx="12" clrIdx="0">
    <p:extLst>
      <p:ext uri="{19B8F6BF-5375-455C-9EA6-DF929625EA0E}">
        <p15:presenceInfo xmlns:p15="http://schemas.microsoft.com/office/powerpoint/2012/main" userId="Qu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B9A"/>
    <a:srgbClr val="3853AA"/>
    <a:srgbClr val="3F58A9"/>
    <a:srgbClr val="595449"/>
    <a:srgbClr val="34411B"/>
    <a:srgbClr val="986E44"/>
    <a:srgbClr val="E60000"/>
    <a:srgbClr val="6BA42C"/>
    <a:srgbClr val="FF0000"/>
    <a:srgbClr val="0D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05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69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-10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02621F-3EBA-4173-A55E-16B536A4B38D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4237E4-63DE-4264-87E0-4C184E6F6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39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7063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237E4-63DE-4264-87E0-4C184E6F60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15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237E4-63DE-4264-87E0-4C184E6F601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63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237E4-63DE-4264-87E0-4C184E6F601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86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237E4-63DE-4264-87E0-4C184E6F601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4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237E4-63DE-4264-87E0-4C184E6F601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9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237E4-63DE-4264-87E0-4C184E6F601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38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237E4-63DE-4264-87E0-4C184E6F601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1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237E4-63DE-4264-87E0-4C184E6F601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25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237E4-63DE-4264-87E0-4C184E6F601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68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7723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3923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0065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5979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2478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0770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126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362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646A9-AA3E-436A-B1A3-AD9A564CCF7E}" type="datetimeFigureOut">
              <a:rPr lang="en-US"/>
              <a:pPr>
                <a:defRPr/>
              </a:pPr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D2B0C-9296-4CF4-88D7-794ED2810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213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1A273-4EEC-4FBF-A043-A451FF8EE64E}" type="datetimeFigureOut">
              <a:rPr lang="en-US"/>
              <a:pPr>
                <a:defRPr/>
              </a:pPr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83848-55CB-415E-A6C4-F72F7278E1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31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19CF1-3D09-4A91-9540-2034853070EB}" type="datetimeFigureOut">
              <a:rPr lang="en-US"/>
              <a:pPr>
                <a:defRPr/>
              </a:pPr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1D81A-2271-4A57-B699-A9A941FCEF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207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22390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90286-69D3-4EE8-BDE0-9A9F7B7114E2}" type="datetimeFigureOut">
              <a:rPr lang="en-US"/>
              <a:pPr>
                <a:defRPr/>
              </a:pPr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DBC39-5C8E-436F-8E0C-928BC498FB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70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96AF-EFF8-4398-A34A-97C8E595FF0E}" type="datetimeFigureOut">
              <a:rPr lang="en-US"/>
              <a:pPr>
                <a:defRPr/>
              </a:pPr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7E629-D9FB-4474-9830-029916E70D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934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5722E-D5EB-45D5-9CD3-E4402F9A140A}" type="datetimeFigureOut">
              <a:rPr lang="en-US"/>
              <a:pPr>
                <a:defRPr/>
              </a:pPr>
              <a:t>11/17/2020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8FEB9-CDDB-4077-A262-AD9C3D6F90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27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389C1-6596-4E6E-8741-48C352A4AC80}" type="datetimeFigureOut">
              <a:rPr lang="en-US"/>
              <a:pPr>
                <a:defRPr/>
              </a:pPr>
              <a:t>11/17/2020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2302F-EA05-4DBF-B603-E7F582DB5B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77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9F007-6B6D-4FE2-94D3-91293EF61572}" type="datetimeFigureOut">
              <a:rPr lang="en-US"/>
              <a:pPr>
                <a:defRPr/>
              </a:pPr>
              <a:t>11/17/2020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4B3EE-786F-4098-9ABC-7AA4AB646A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51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7444F-6CCA-456B-8860-6E90EA744A44}" type="datetimeFigureOut">
              <a:rPr lang="en-US"/>
              <a:pPr>
                <a:defRPr/>
              </a:pPr>
              <a:t>11/17/2020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1219E-C3A6-422C-8352-87C59F55FA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2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F239A-3006-4462-991E-99DEA09C81CF}" type="datetimeFigureOut">
              <a:rPr lang="en-US"/>
              <a:pPr>
                <a:defRPr/>
              </a:pPr>
              <a:t>11/17/2020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62954-6AA5-42D0-9786-96476849DF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6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2D447-33E0-4B78-9856-1A8657EA5970}" type="datetimeFigureOut">
              <a:rPr lang="en-US"/>
              <a:pPr>
                <a:defRPr/>
              </a:pPr>
              <a:t>11/17/2020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BF725-FC01-4F2B-A782-3F42FDF9CB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04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567BA3-5797-42F3-A1E1-576451F288A8}" type="datetimeFigureOut">
              <a:rPr lang="en-US"/>
              <a:pPr>
                <a:defRPr/>
              </a:pPr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4D7AA41-8B52-42B9-A03D-9437DDECFB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75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2D7F-C766-4CFC-9DA4-C0222FF9D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11095"/>
            <a:ext cx="10363200" cy="1470025"/>
          </a:xfrm>
        </p:spPr>
        <p:txBody>
          <a:bodyPr/>
          <a:lstStyle/>
          <a:p>
            <a:r>
              <a:rPr lang="en-US" sz="6600" b="1" dirty="0">
                <a:solidFill>
                  <a:srgbClr val="FF0000"/>
                </a:solidFill>
              </a:rPr>
              <a:t>Many HABs Many Impacts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E8A871-B827-4F77-97A9-B473F698E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2773180"/>
            <a:ext cx="8534400" cy="1978702"/>
          </a:xfrm>
        </p:spPr>
        <p:txBody>
          <a:bodyPr/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Quay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Dortch</a:t>
            </a:r>
          </a:p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Senior HAB Scientist</a:t>
            </a:r>
          </a:p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Competitive Research Program</a:t>
            </a:r>
          </a:p>
        </p:txBody>
      </p:sp>
      <p:pic>
        <p:nvPicPr>
          <p:cNvPr id="1026" name="Picture 2" descr="https://lh3.googleusercontent.com/s5cxW0iHrcROT_Ylg6aWH7UV7MMhGJU6c_CUbUi9JvMqkFwruKmPf6wGTKKNz-6b7X-rJAWXW2vaH9xQ7-hyKtcVL0vBJx5BJXKrvAvWY9uUdfIwAz1UYq_bPF6VcB0oG9nGzvDdR9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004" y="0"/>
            <a:ext cx="5525784" cy="70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29CvSxzhtWn9QkZv-q0u3a1jV9IzSM8_9ZKsqu2f1tV0UAEW2NsolIS21DXViuF4tAZryixf8XnQzFZr1kOaOPzjWuSCClDDDnIOQ9czZ2GiFHqOlhSaAN8K_H51pCp5EZEAMFVJ98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5" y="6156603"/>
            <a:ext cx="11317573" cy="5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69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6400" y="401637"/>
            <a:ext cx="9972126" cy="6054725"/>
            <a:chOff x="1586880" y="427750"/>
            <a:chExt cx="9972126" cy="6054725"/>
          </a:xfrm>
        </p:grpSpPr>
        <p:grpSp>
          <p:nvGrpSpPr>
            <p:cNvPr id="16" name="Group 15"/>
            <p:cNvGrpSpPr/>
            <p:nvPr/>
          </p:nvGrpSpPr>
          <p:grpSpPr>
            <a:xfrm>
              <a:off x="1586880" y="427750"/>
              <a:ext cx="9972126" cy="6054725"/>
              <a:chOff x="1597026" y="457201"/>
              <a:chExt cx="9972126" cy="6054725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597026" y="457201"/>
                <a:ext cx="9972126" cy="6054725"/>
                <a:chOff x="1597026" y="457201"/>
                <a:chExt cx="9972126" cy="6054725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1597026" y="457201"/>
                  <a:ext cx="9070975" cy="6054725"/>
                  <a:chOff x="1597026" y="457201"/>
                  <a:chExt cx="9070975" cy="6054725"/>
                </a:xfrm>
              </p:grpSpPr>
              <p:pic>
                <p:nvPicPr>
                  <p:cNvPr id="23555" name="Picture 1" descr="US_HABS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5663" b="2585"/>
                  <a:stretch>
                    <a:fillRect/>
                  </a:stretch>
                </p:blipFill>
                <p:spPr bwMode="auto">
                  <a:xfrm>
                    <a:off x="1597026" y="457201"/>
                    <a:ext cx="9070975" cy="60547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" name="Freeform 4"/>
                  <p:cNvSpPr/>
                  <p:nvPr/>
                </p:nvSpPr>
                <p:spPr>
                  <a:xfrm rot="21540000">
                    <a:off x="2701939" y="1146979"/>
                    <a:ext cx="50482" cy="978887"/>
                  </a:xfrm>
                  <a:custGeom>
                    <a:avLst/>
                    <a:gdLst>
                      <a:gd name="connsiteX0" fmla="*/ 53009 w 79513"/>
                      <a:gd name="connsiteY0" fmla="*/ 0 h 808383"/>
                      <a:gd name="connsiteX1" fmla="*/ 66261 w 79513"/>
                      <a:gd name="connsiteY1" fmla="*/ 159026 h 808383"/>
                      <a:gd name="connsiteX2" fmla="*/ 79513 w 79513"/>
                      <a:gd name="connsiteY2" fmla="*/ 251791 h 808383"/>
                      <a:gd name="connsiteX3" fmla="*/ 66261 w 79513"/>
                      <a:gd name="connsiteY3" fmla="*/ 410818 h 808383"/>
                      <a:gd name="connsiteX4" fmla="*/ 26504 w 79513"/>
                      <a:gd name="connsiteY4" fmla="*/ 530087 h 808383"/>
                      <a:gd name="connsiteX5" fmla="*/ 13252 w 79513"/>
                      <a:gd name="connsiteY5" fmla="*/ 569844 h 808383"/>
                      <a:gd name="connsiteX6" fmla="*/ 0 w 79513"/>
                      <a:gd name="connsiteY6" fmla="*/ 609600 h 808383"/>
                      <a:gd name="connsiteX7" fmla="*/ 13252 w 79513"/>
                      <a:gd name="connsiteY7" fmla="*/ 808383 h 808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9513" h="808383">
                        <a:moveTo>
                          <a:pt x="53009" y="0"/>
                        </a:moveTo>
                        <a:cubicBezTo>
                          <a:pt x="57426" y="53009"/>
                          <a:pt x="60693" y="106126"/>
                          <a:pt x="66261" y="159026"/>
                        </a:cubicBezTo>
                        <a:cubicBezTo>
                          <a:pt x="69531" y="190090"/>
                          <a:pt x="79513" y="220555"/>
                          <a:pt x="79513" y="251791"/>
                        </a:cubicBezTo>
                        <a:cubicBezTo>
                          <a:pt x="79513" y="304984"/>
                          <a:pt x="75006" y="358349"/>
                          <a:pt x="66261" y="410818"/>
                        </a:cubicBezTo>
                        <a:cubicBezTo>
                          <a:pt x="66258" y="410838"/>
                          <a:pt x="33133" y="510199"/>
                          <a:pt x="26504" y="530087"/>
                        </a:cubicBezTo>
                        <a:lnTo>
                          <a:pt x="13252" y="569844"/>
                        </a:lnTo>
                        <a:lnTo>
                          <a:pt x="0" y="609600"/>
                        </a:lnTo>
                        <a:lnTo>
                          <a:pt x="13252" y="808383"/>
                        </a:lnTo>
                      </a:path>
                    </a:pathLst>
                  </a:custGeom>
                  <a:noFill/>
                  <a:ln w="101600">
                    <a:solidFill>
                      <a:srgbClr val="0DC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" name="TextBox 2"/>
                <p:cNvSpPr txBox="1"/>
                <p:nvPr/>
              </p:nvSpPr>
              <p:spPr>
                <a:xfrm>
                  <a:off x="9727100" y="2743199"/>
                  <a:ext cx="1842052" cy="199028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rIns="0" rtlCol="0">
                  <a:spAutoFit/>
                </a:bodyPr>
                <a:lstStyle/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Amnesic Shellfish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Ciguatera 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Diarrhetic Shellfish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 smtClean="0"/>
                    <a:t>Neurotoxic </a:t>
                  </a:r>
                  <a:r>
                    <a:rPr lang="en-US" sz="1000" b="1" dirty="0"/>
                    <a:t>Shellfish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Paralytic Shellfish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Brown tide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CyanoHABs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Golden Algae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Karlodinium </a:t>
                  </a:r>
                </a:p>
              </p:txBody>
            </p:sp>
          </p:grpSp>
          <p:sp>
            <p:nvSpPr>
              <p:cNvPr id="23556" name="Freeform 8"/>
              <p:cNvSpPr>
                <a:spLocks/>
              </p:cNvSpPr>
              <p:nvPr/>
            </p:nvSpPr>
            <p:spPr bwMode="auto">
              <a:xfrm>
                <a:off x="7823201" y="1946275"/>
                <a:ext cx="252413" cy="139700"/>
              </a:xfrm>
              <a:custGeom>
                <a:avLst/>
                <a:gdLst>
                  <a:gd name="T0" fmla="*/ 0 w 252412"/>
                  <a:gd name="T1" fmla="*/ 95431 h 140494"/>
                  <a:gd name="T2" fmla="*/ 23815 w 252412"/>
                  <a:gd name="T3" fmla="*/ 79138 h 140494"/>
                  <a:gd name="T4" fmla="*/ 57157 w 252412"/>
                  <a:gd name="T5" fmla="*/ 72155 h 140494"/>
                  <a:gd name="T6" fmla="*/ 73828 w 252412"/>
                  <a:gd name="T7" fmla="*/ 62845 h 140494"/>
                  <a:gd name="T8" fmla="*/ 95261 w 252412"/>
                  <a:gd name="T9" fmla="*/ 72155 h 140494"/>
                  <a:gd name="T10" fmla="*/ 123840 w 252412"/>
                  <a:gd name="T11" fmla="*/ 72155 h 140494"/>
                  <a:gd name="T12" fmla="*/ 152422 w 252412"/>
                  <a:gd name="T13" fmla="*/ 62845 h 140494"/>
                  <a:gd name="T14" fmla="*/ 195289 w 252412"/>
                  <a:gd name="T15" fmla="*/ 30259 h 140494"/>
                  <a:gd name="T16" fmla="*/ 235776 w 252412"/>
                  <a:gd name="T17" fmla="*/ 2330 h 140494"/>
                  <a:gd name="T18" fmla="*/ 250065 w 252412"/>
                  <a:gd name="T19" fmla="*/ 0 h 140494"/>
                  <a:gd name="T20" fmla="*/ 252446 w 252412"/>
                  <a:gd name="T21" fmla="*/ 39570 h 140494"/>
                  <a:gd name="T22" fmla="*/ 245302 w 252412"/>
                  <a:gd name="T23" fmla="*/ 69827 h 140494"/>
                  <a:gd name="T24" fmla="*/ 219105 w 252412"/>
                  <a:gd name="T25" fmla="*/ 83792 h 140494"/>
                  <a:gd name="T26" fmla="*/ 195289 w 252412"/>
                  <a:gd name="T27" fmla="*/ 100085 h 140494"/>
                  <a:gd name="T28" fmla="*/ 173856 w 252412"/>
                  <a:gd name="T29" fmla="*/ 125689 h 140494"/>
                  <a:gd name="T30" fmla="*/ 135751 w 252412"/>
                  <a:gd name="T31" fmla="*/ 125689 h 140494"/>
                  <a:gd name="T32" fmla="*/ 109550 w 252412"/>
                  <a:gd name="T33" fmla="*/ 132672 h 140494"/>
                  <a:gd name="T34" fmla="*/ 83354 w 252412"/>
                  <a:gd name="T35" fmla="*/ 137326 h 140494"/>
                  <a:gd name="T36" fmla="*/ 59538 w 252412"/>
                  <a:gd name="T37" fmla="*/ 114051 h 140494"/>
                  <a:gd name="T38" fmla="*/ 0 w 252412"/>
                  <a:gd name="T39" fmla="*/ 95431 h 14049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52412"/>
                  <a:gd name="T61" fmla="*/ 0 h 140494"/>
                  <a:gd name="T62" fmla="*/ 252412 w 252412"/>
                  <a:gd name="T63" fmla="*/ 140494 h 14049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52412" h="140494">
                    <a:moveTo>
                      <a:pt x="0" y="97632"/>
                    </a:moveTo>
                    <a:lnTo>
                      <a:pt x="23812" y="80963"/>
                    </a:lnTo>
                    <a:lnTo>
                      <a:pt x="57150" y="73819"/>
                    </a:lnTo>
                    <a:lnTo>
                      <a:pt x="73819" y="64294"/>
                    </a:lnTo>
                    <a:lnTo>
                      <a:pt x="95250" y="73819"/>
                    </a:lnTo>
                    <a:lnTo>
                      <a:pt x="123825" y="73819"/>
                    </a:lnTo>
                    <a:lnTo>
                      <a:pt x="152400" y="64294"/>
                    </a:lnTo>
                    <a:lnTo>
                      <a:pt x="195262" y="30957"/>
                    </a:lnTo>
                    <a:lnTo>
                      <a:pt x="235744" y="2382"/>
                    </a:lnTo>
                    <a:lnTo>
                      <a:pt x="250031" y="0"/>
                    </a:lnTo>
                    <a:lnTo>
                      <a:pt x="252412" y="40482"/>
                    </a:lnTo>
                    <a:lnTo>
                      <a:pt x="245269" y="71438"/>
                    </a:lnTo>
                    <a:lnTo>
                      <a:pt x="219075" y="85725"/>
                    </a:lnTo>
                    <a:lnTo>
                      <a:pt x="195262" y="102394"/>
                    </a:lnTo>
                    <a:lnTo>
                      <a:pt x="173831" y="128588"/>
                    </a:lnTo>
                    <a:lnTo>
                      <a:pt x="135731" y="128588"/>
                    </a:lnTo>
                    <a:lnTo>
                      <a:pt x="109537" y="135732"/>
                    </a:lnTo>
                    <a:lnTo>
                      <a:pt x="83344" y="140494"/>
                    </a:lnTo>
                    <a:lnTo>
                      <a:pt x="59531" y="116682"/>
                    </a:lnTo>
                    <a:lnTo>
                      <a:pt x="0" y="97632"/>
                    </a:lnTo>
                    <a:close/>
                  </a:path>
                </a:pathLst>
              </a:custGeom>
              <a:solidFill>
                <a:srgbClr val="1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3566" name="Group 37"/>
              <p:cNvGrpSpPr>
                <a:grpSpLocks/>
              </p:cNvGrpSpPr>
              <p:nvPr/>
            </p:nvGrpSpPr>
            <p:grpSpPr bwMode="auto">
              <a:xfrm>
                <a:off x="5153025" y="4605339"/>
                <a:ext cx="2286000" cy="1787525"/>
                <a:chOff x="3581400" y="1371600"/>
                <a:chExt cx="2286000" cy="1787769"/>
              </a:xfrm>
            </p:grpSpPr>
            <p:pic>
              <p:nvPicPr>
                <p:cNvPr id="23572" name="Picture 38" descr="US_HABS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350" t="68034" r="35320" b="2585"/>
                <a:stretch>
                  <a:fillRect/>
                </a:stretch>
              </p:blipFill>
              <p:spPr bwMode="auto">
                <a:xfrm>
                  <a:off x="3581400" y="1371600"/>
                  <a:ext cx="2286000" cy="1787769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0" name="Freeform 39"/>
                <p:cNvSpPr/>
                <p:nvPr/>
              </p:nvSpPr>
              <p:spPr>
                <a:xfrm>
                  <a:off x="4114800" y="1619284"/>
                  <a:ext cx="266700" cy="357236"/>
                </a:xfrm>
                <a:custGeom>
                  <a:avLst/>
                  <a:gdLst>
                    <a:gd name="connsiteX0" fmla="*/ 223838 w 266700"/>
                    <a:gd name="connsiteY0" fmla="*/ 0 h 357188"/>
                    <a:gd name="connsiteX1" fmla="*/ 266700 w 266700"/>
                    <a:gd name="connsiteY1" fmla="*/ 128588 h 357188"/>
                    <a:gd name="connsiteX2" fmla="*/ 228600 w 266700"/>
                    <a:gd name="connsiteY2" fmla="*/ 142875 h 357188"/>
                    <a:gd name="connsiteX3" fmla="*/ 190500 w 266700"/>
                    <a:gd name="connsiteY3" fmla="*/ 157163 h 357188"/>
                    <a:gd name="connsiteX4" fmla="*/ 152400 w 266700"/>
                    <a:gd name="connsiteY4" fmla="*/ 180975 h 357188"/>
                    <a:gd name="connsiteX5" fmla="*/ 133350 w 266700"/>
                    <a:gd name="connsiteY5" fmla="*/ 214313 h 357188"/>
                    <a:gd name="connsiteX6" fmla="*/ 114300 w 266700"/>
                    <a:gd name="connsiteY6" fmla="*/ 252413 h 357188"/>
                    <a:gd name="connsiteX7" fmla="*/ 128588 w 266700"/>
                    <a:gd name="connsiteY7" fmla="*/ 314325 h 357188"/>
                    <a:gd name="connsiteX8" fmla="*/ 9525 w 266700"/>
                    <a:gd name="connsiteY8" fmla="*/ 357188 h 357188"/>
                    <a:gd name="connsiteX9" fmla="*/ 0 w 266700"/>
                    <a:gd name="connsiteY9" fmla="*/ 228600 h 357188"/>
                    <a:gd name="connsiteX10" fmla="*/ 28575 w 266700"/>
                    <a:gd name="connsiteY10" fmla="*/ 152400 h 357188"/>
                    <a:gd name="connsiteX11" fmla="*/ 57150 w 266700"/>
                    <a:gd name="connsiteY11" fmla="*/ 114300 h 357188"/>
                    <a:gd name="connsiteX12" fmla="*/ 76200 w 266700"/>
                    <a:gd name="connsiteY12" fmla="*/ 85725 h 357188"/>
                    <a:gd name="connsiteX13" fmla="*/ 147638 w 266700"/>
                    <a:gd name="connsiteY13" fmla="*/ 42863 h 357188"/>
                    <a:gd name="connsiteX14" fmla="*/ 176213 w 266700"/>
                    <a:gd name="connsiteY14" fmla="*/ 19050 h 357188"/>
                    <a:gd name="connsiteX15" fmla="*/ 223838 w 266700"/>
                    <a:gd name="connsiteY15" fmla="*/ 0 h 357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66700" h="357188">
                      <a:moveTo>
                        <a:pt x="223838" y="0"/>
                      </a:moveTo>
                      <a:lnTo>
                        <a:pt x="266700" y="128588"/>
                      </a:lnTo>
                      <a:lnTo>
                        <a:pt x="228600" y="142875"/>
                      </a:lnTo>
                      <a:lnTo>
                        <a:pt x="190500" y="157163"/>
                      </a:lnTo>
                      <a:lnTo>
                        <a:pt x="152400" y="180975"/>
                      </a:lnTo>
                      <a:lnTo>
                        <a:pt x="133350" y="214313"/>
                      </a:lnTo>
                      <a:lnTo>
                        <a:pt x="114300" y="252413"/>
                      </a:lnTo>
                      <a:lnTo>
                        <a:pt x="128588" y="314325"/>
                      </a:lnTo>
                      <a:lnTo>
                        <a:pt x="9525" y="357188"/>
                      </a:lnTo>
                      <a:lnTo>
                        <a:pt x="0" y="228600"/>
                      </a:lnTo>
                      <a:lnTo>
                        <a:pt x="28575" y="152400"/>
                      </a:lnTo>
                      <a:lnTo>
                        <a:pt x="57150" y="114300"/>
                      </a:lnTo>
                      <a:lnTo>
                        <a:pt x="76200" y="85725"/>
                      </a:lnTo>
                      <a:lnTo>
                        <a:pt x="147638" y="42863"/>
                      </a:lnTo>
                      <a:lnTo>
                        <a:pt x="176213" y="19050"/>
                      </a:lnTo>
                      <a:lnTo>
                        <a:pt x="22383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4352925" y="1581179"/>
                  <a:ext cx="352425" cy="252446"/>
                </a:xfrm>
                <a:custGeom>
                  <a:avLst/>
                  <a:gdLst>
                    <a:gd name="connsiteX0" fmla="*/ 0 w 352425"/>
                    <a:gd name="connsiteY0" fmla="*/ 42863 h 252413"/>
                    <a:gd name="connsiteX1" fmla="*/ 42863 w 352425"/>
                    <a:gd name="connsiteY1" fmla="*/ 142875 h 252413"/>
                    <a:gd name="connsiteX2" fmla="*/ 109538 w 352425"/>
                    <a:gd name="connsiteY2" fmla="*/ 128588 h 252413"/>
                    <a:gd name="connsiteX3" fmla="*/ 166688 w 352425"/>
                    <a:gd name="connsiteY3" fmla="*/ 142875 h 252413"/>
                    <a:gd name="connsiteX4" fmla="*/ 223838 w 352425"/>
                    <a:gd name="connsiteY4" fmla="*/ 152400 h 252413"/>
                    <a:gd name="connsiteX5" fmla="*/ 257175 w 352425"/>
                    <a:gd name="connsiteY5" fmla="*/ 180975 h 252413"/>
                    <a:gd name="connsiteX6" fmla="*/ 276225 w 352425"/>
                    <a:gd name="connsiteY6" fmla="*/ 214313 h 252413"/>
                    <a:gd name="connsiteX7" fmla="*/ 295275 w 352425"/>
                    <a:gd name="connsiteY7" fmla="*/ 252413 h 252413"/>
                    <a:gd name="connsiteX8" fmla="*/ 295275 w 352425"/>
                    <a:gd name="connsiteY8" fmla="*/ 252413 h 252413"/>
                    <a:gd name="connsiteX9" fmla="*/ 352425 w 352425"/>
                    <a:gd name="connsiteY9" fmla="*/ 104775 h 252413"/>
                    <a:gd name="connsiteX10" fmla="*/ 276225 w 352425"/>
                    <a:gd name="connsiteY10" fmla="*/ 38100 h 252413"/>
                    <a:gd name="connsiteX11" fmla="*/ 195263 w 352425"/>
                    <a:gd name="connsiteY11" fmla="*/ 0 h 252413"/>
                    <a:gd name="connsiteX12" fmla="*/ 100013 w 352425"/>
                    <a:gd name="connsiteY12" fmla="*/ 0 h 252413"/>
                    <a:gd name="connsiteX13" fmla="*/ 0 w 352425"/>
                    <a:gd name="connsiteY13" fmla="*/ 42863 h 252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2425" h="252413">
                      <a:moveTo>
                        <a:pt x="0" y="42863"/>
                      </a:moveTo>
                      <a:lnTo>
                        <a:pt x="42863" y="142875"/>
                      </a:lnTo>
                      <a:lnTo>
                        <a:pt x="109538" y="128588"/>
                      </a:lnTo>
                      <a:lnTo>
                        <a:pt x="166688" y="142875"/>
                      </a:lnTo>
                      <a:lnTo>
                        <a:pt x="223838" y="152400"/>
                      </a:lnTo>
                      <a:lnTo>
                        <a:pt x="257175" y="180975"/>
                      </a:lnTo>
                      <a:lnTo>
                        <a:pt x="276225" y="214313"/>
                      </a:lnTo>
                      <a:lnTo>
                        <a:pt x="295275" y="252413"/>
                      </a:lnTo>
                      <a:lnTo>
                        <a:pt x="295275" y="252413"/>
                      </a:lnTo>
                      <a:lnTo>
                        <a:pt x="352425" y="104775"/>
                      </a:lnTo>
                      <a:lnTo>
                        <a:pt x="276225" y="38100"/>
                      </a:lnTo>
                      <a:lnTo>
                        <a:pt x="195263" y="0"/>
                      </a:lnTo>
                      <a:lnTo>
                        <a:pt x="100013" y="0"/>
                      </a:lnTo>
                      <a:lnTo>
                        <a:pt x="0" y="4286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>
                  <a:off x="4662488" y="1681204"/>
                  <a:ext cx="266700" cy="204816"/>
                </a:xfrm>
                <a:custGeom>
                  <a:avLst/>
                  <a:gdLst>
                    <a:gd name="connsiteX0" fmla="*/ 0 w 266700"/>
                    <a:gd name="connsiteY0" fmla="*/ 147637 h 204787"/>
                    <a:gd name="connsiteX1" fmla="*/ 57150 w 266700"/>
                    <a:gd name="connsiteY1" fmla="*/ 4762 h 204787"/>
                    <a:gd name="connsiteX2" fmla="*/ 138112 w 266700"/>
                    <a:gd name="connsiteY2" fmla="*/ 0 h 204787"/>
                    <a:gd name="connsiteX3" fmla="*/ 176212 w 266700"/>
                    <a:gd name="connsiteY3" fmla="*/ 19050 h 204787"/>
                    <a:gd name="connsiteX4" fmla="*/ 238125 w 266700"/>
                    <a:gd name="connsiteY4" fmla="*/ 57150 h 204787"/>
                    <a:gd name="connsiteX5" fmla="*/ 261937 w 266700"/>
                    <a:gd name="connsiteY5" fmla="*/ 95250 h 204787"/>
                    <a:gd name="connsiteX6" fmla="*/ 266700 w 266700"/>
                    <a:gd name="connsiteY6" fmla="*/ 95250 h 204787"/>
                    <a:gd name="connsiteX7" fmla="*/ 204787 w 266700"/>
                    <a:gd name="connsiteY7" fmla="*/ 204787 h 204787"/>
                    <a:gd name="connsiteX8" fmla="*/ 157162 w 266700"/>
                    <a:gd name="connsiteY8" fmla="*/ 171450 h 204787"/>
                    <a:gd name="connsiteX9" fmla="*/ 147637 w 266700"/>
                    <a:gd name="connsiteY9" fmla="*/ 152400 h 204787"/>
                    <a:gd name="connsiteX10" fmla="*/ 119062 w 266700"/>
                    <a:gd name="connsiteY10" fmla="*/ 147637 h 204787"/>
                    <a:gd name="connsiteX11" fmla="*/ 90487 w 266700"/>
                    <a:gd name="connsiteY11" fmla="*/ 138112 h 204787"/>
                    <a:gd name="connsiteX12" fmla="*/ 76200 w 266700"/>
                    <a:gd name="connsiteY12" fmla="*/ 138112 h 204787"/>
                    <a:gd name="connsiteX13" fmla="*/ 0 w 266700"/>
                    <a:gd name="connsiteY13" fmla="*/ 147637 h 204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6700" h="204787">
                      <a:moveTo>
                        <a:pt x="0" y="147637"/>
                      </a:moveTo>
                      <a:lnTo>
                        <a:pt x="57150" y="4762"/>
                      </a:lnTo>
                      <a:lnTo>
                        <a:pt x="138112" y="0"/>
                      </a:lnTo>
                      <a:lnTo>
                        <a:pt x="176212" y="19050"/>
                      </a:lnTo>
                      <a:lnTo>
                        <a:pt x="238125" y="57150"/>
                      </a:lnTo>
                      <a:lnTo>
                        <a:pt x="261937" y="95250"/>
                      </a:lnTo>
                      <a:lnTo>
                        <a:pt x="266700" y="95250"/>
                      </a:lnTo>
                      <a:lnTo>
                        <a:pt x="204787" y="204787"/>
                      </a:lnTo>
                      <a:lnTo>
                        <a:pt x="157162" y="171450"/>
                      </a:lnTo>
                      <a:lnTo>
                        <a:pt x="147637" y="152400"/>
                      </a:lnTo>
                      <a:lnTo>
                        <a:pt x="119062" y="147637"/>
                      </a:lnTo>
                      <a:lnTo>
                        <a:pt x="90487" y="138112"/>
                      </a:lnTo>
                      <a:lnTo>
                        <a:pt x="76200" y="138112"/>
                      </a:lnTo>
                      <a:lnTo>
                        <a:pt x="0" y="1476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4872038" y="1766941"/>
                  <a:ext cx="414337" cy="323894"/>
                </a:xfrm>
                <a:custGeom>
                  <a:avLst/>
                  <a:gdLst>
                    <a:gd name="connsiteX0" fmla="*/ 0 w 414337"/>
                    <a:gd name="connsiteY0" fmla="*/ 114300 h 323850"/>
                    <a:gd name="connsiteX1" fmla="*/ 61912 w 414337"/>
                    <a:gd name="connsiteY1" fmla="*/ 4762 h 323850"/>
                    <a:gd name="connsiteX2" fmla="*/ 123825 w 414337"/>
                    <a:gd name="connsiteY2" fmla="*/ 0 h 323850"/>
                    <a:gd name="connsiteX3" fmla="*/ 180975 w 414337"/>
                    <a:gd name="connsiteY3" fmla="*/ 28575 h 323850"/>
                    <a:gd name="connsiteX4" fmla="*/ 238125 w 414337"/>
                    <a:gd name="connsiteY4" fmla="*/ 47625 h 323850"/>
                    <a:gd name="connsiteX5" fmla="*/ 280987 w 414337"/>
                    <a:gd name="connsiteY5" fmla="*/ 71437 h 323850"/>
                    <a:gd name="connsiteX6" fmla="*/ 333375 w 414337"/>
                    <a:gd name="connsiteY6" fmla="*/ 133350 h 323850"/>
                    <a:gd name="connsiteX7" fmla="*/ 309562 w 414337"/>
                    <a:gd name="connsiteY7" fmla="*/ 95250 h 323850"/>
                    <a:gd name="connsiteX8" fmla="*/ 376237 w 414337"/>
                    <a:gd name="connsiteY8" fmla="*/ 128587 h 323850"/>
                    <a:gd name="connsiteX9" fmla="*/ 400050 w 414337"/>
                    <a:gd name="connsiteY9" fmla="*/ 176212 h 323850"/>
                    <a:gd name="connsiteX10" fmla="*/ 414337 w 414337"/>
                    <a:gd name="connsiteY10" fmla="*/ 242887 h 323850"/>
                    <a:gd name="connsiteX11" fmla="*/ 290512 w 414337"/>
                    <a:gd name="connsiteY11" fmla="*/ 323850 h 323850"/>
                    <a:gd name="connsiteX12" fmla="*/ 295275 w 414337"/>
                    <a:gd name="connsiteY12" fmla="*/ 271462 h 323850"/>
                    <a:gd name="connsiteX13" fmla="*/ 252412 w 414337"/>
                    <a:gd name="connsiteY13" fmla="*/ 223837 h 323850"/>
                    <a:gd name="connsiteX14" fmla="*/ 223837 w 414337"/>
                    <a:gd name="connsiteY14" fmla="*/ 209550 h 323850"/>
                    <a:gd name="connsiteX15" fmla="*/ 204787 w 414337"/>
                    <a:gd name="connsiteY15" fmla="*/ 190500 h 323850"/>
                    <a:gd name="connsiteX16" fmla="*/ 166687 w 414337"/>
                    <a:gd name="connsiteY16" fmla="*/ 185737 h 323850"/>
                    <a:gd name="connsiteX17" fmla="*/ 157162 w 414337"/>
                    <a:gd name="connsiteY17" fmla="*/ 171450 h 323850"/>
                    <a:gd name="connsiteX18" fmla="*/ 128587 w 414337"/>
                    <a:gd name="connsiteY18" fmla="*/ 157162 h 323850"/>
                    <a:gd name="connsiteX19" fmla="*/ 90487 w 414337"/>
                    <a:gd name="connsiteY19" fmla="*/ 142875 h 323850"/>
                    <a:gd name="connsiteX20" fmla="*/ 76200 w 414337"/>
                    <a:gd name="connsiteY20" fmla="*/ 138112 h 323850"/>
                    <a:gd name="connsiteX21" fmla="*/ 0 w 414337"/>
                    <a:gd name="connsiteY21" fmla="*/ 114300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14337" h="323850">
                      <a:moveTo>
                        <a:pt x="0" y="114300"/>
                      </a:moveTo>
                      <a:lnTo>
                        <a:pt x="61912" y="4762"/>
                      </a:lnTo>
                      <a:lnTo>
                        <a:pt x="123825" y="0"/>
                      </a:lnTo>
                      <a:lnTo>
                        <a:pt x="180975" y="28575"/>
                      </a:lnTo>
                      <a:lnTo>
                        <a:pt x="238125" y="47625"/>
                      </a:lnTo>
                      <a:lnTo>
                        <a:pt x="280987" y="71437"/>
                      </a:lnTo>
                      <a:lnTo>
                        <a:pt x="333375" y="133350"/>
                      </a:lnTo>
                      <a:lnTo>
                        <a:pt x="309562" y="95250"/>
                      </a:lnTo>
                      <a:lnTo>
                        <a:pt x="376237" y="128587"/>
                      </a:lnTo>
                      <a:lnTo>
                        <a:pt x="400050" y="176212"/>
                      </a:lnTo>
                      <a:lnTo>
                        <a:pt x="414337" y="242887"/>
                      </a:lnTo>
                      <a:lnTo>
                        <a:pt x="290512" y="323850"/>
                      </a:lnTo>
                      <a:lnTo>
                        <a:pt x="295275" y="271462"/>
                      </a:lnTo>
                      <a:lnTo>
                        <a:pt x="252412" y="223837"/>
                      </a:lnTo>
                      <a:lnTo>
                        <a:pt x="223837" y="209550"/>
                      </a:lnTo>
                      <a:lnTo>
                        <a:pt x="204787" y="190500"/>
                      </a:lnTo>
                      <a:lnTo>
                        <a:pt x="166687" y="185737"/>
                      </a:lnTo>
                      <a:lnTo>
                        <a:pt x="157162" y="171450"/>
                      </a:lnTo>
                      <a:lnTo>
                        <a:pt x="128587" y="157162"/>
                      </a:lnTo>
                      <a:lnTo>
                        <a:pt x="90487" y="142875"/>
                      </a:lnTo>
                      <a:lnTo>
                        <a:pt x="76200" y="138112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4814888" y="2005098"/>
                  <a:ext cx="685800" cy="652552"/>
                </a:xfrm>
                <a:custGeom>
                  <a:avLst/>
                  <a:gdLst>
                    <a:gd name="connsiteX0" fmla="*/ 371475 w 685800"/>
                    <a:gd name="connsiteY0" fmla="*/ 85725 h 652462"/>
                    <a:gd name="connsiteX1" fmla="*/ 371475 w 685800"/>
                    <a:gd name="connsiteY1" fmla="*/ 85725 h 652462"/>
                    <a:gd name="connsiteX2" fmla="*/ 500062 w 685800"/>
                    <a:gd name="connsiteY2" fmla="*/ 0 h 652462"/>
                    <a:gd name="connsiteX3" fmla="*/ 542925 w 685800"/>
                    <a:gd name="connsiteY3" fmla="*/ 42862 h 652462"/>
                    <a:gd name="connsiteX4" fmla="*/ 595312 w 685800"/>
                    <a:gd name="connsiteY4" fmla="*/ 104775 h 652462"/>
                    <a:gd name="connsiteX5" fmla="*/ 642937 w 685800"/>
                    <a:gd name="connsiteY5" fmla="*/ 157162 h 652462"/>
                    <a:gd name="connsiteX6" fmla="*/ 676275 w 685800"/>
                    <a:gd name="connsiteY6" fmla="*/ 261937 h 652462"/>
                    <a:gd name="connsiteX7" fmla="*/ 685800 w 685800"/>
                    <a:gd name="connsiteY7" fmla="*/ 319087 h 652462"/>
                    <a:gd name="connsiteX8" fmla="*/ 642937 w 685800"/>
                    <a:gd name="connsiteY8" fmla="*/ 423862 h 652462"/>
                    <a:gd name="connsiteX9" fmla="*/ 585787 w 685800"/>
                    <a:gd name="connsiteY9" fmla="*/ 504825 h 652462"/>
                    <a:gd name="connsiteX10" fmla="*/ 523875 w 685800"/>
                    <a:gd name="connsiteY10" fmla="*/ 557212 h 652462"/>
                    <a:gd name="connsiteX11" fmla="*/ 395287 w 685800"/>
                    <a:gd name="connsiteY11" fmla="*/ 623887 h 652462"/>
                    <a:gd name="connsiteX12" fmla="*/ 309562 w 685800"/>
                    <a:gd name="connsiteY12" fmla="*/ 652462 h 652462"/>
                    <a:gd name="connsiteX13" fmla="*/ 180975 w 685800"/>
                    <a:gd name="connsiteY13" fmla="*/ 614362 h 652462"/>
                    <a:gd name="connsiteX14" fmla="*/ 109537 w 685800"/>
                    <a:gd name="connsiteY14" fmla="*/ 557212 h 652462"/>
                    <a:gd name="connsiteX15" fmla="*/ 33337 w 685800"/>
                    <a:gd name="connsiteY15" fmla="*/ 452437 h 652462"/>
                    <a:gd name="connsiteX16" fmla="*/ 9525 w 685800"/>
                    <a:gd name="connsiteY16" fmla="*/ 385762 h 652462"/>
                    <a:gd name="connsiteX17" fmla="*/ 0 w 685800"/>
                    <a:gd name="connsiteY17" fmla="*/ 300037 h 652462"/>
                    <a:gd name="connsiteX18" fmla="*/ 123825 w 685800"/>
                    <a:gd name="connsiteY18" fmla="*/ 209550 h 652462"/>
                    <a:gd name="connsiteX19" fmla="*/ 119062 w 685800"/>
                    <a:gd name="connsiteY19" fmla="*/ 257175 h 652462"/>
                    <a:gd name="connsiteX20" fmla="*/ 119062 w 685800"/>
                    <a:gd name="connsiteY20" fmla="*/ 261937 h 652462"/>
                    <a:gd name="connsiteX21" fmla="*/ 138112 w 685800"/>
                    <a:gd name="connsiteY21" fmla="*/ 323850 h 652462"/>
                    <a:gd name="connsiteX22" fmla="*/ 157162 w 685800"/>
                    <a:gd name="connsiteY22" fmla="*/ 352425 h 652462"/>
                    <a:gd name="connsiteX23" fmla="*/ 157162 w 685800"/>
                    <a:gd name="connsiteY23" fmla="*/ 352425 h 652462"/>
                    <a:gd name="connsiteX24" fmla="*/ 157162 w 685800"/>
                    <a:gd name="connsiteY24" fmla="*/ 409575 h 652462"/>
                    <a:gd name="connsiteX25" fmla="*/ 161925 w 685800"/>
                    <a:gd name="connsiteY25" fmla="*/ 376237 h 652462"/>
                    <a:gd name="connsiteX26" fmla="*/ 185737 w 685800"/>
                    <a:gd name="connsiteY26" fmla="*/ 442912 h 652462"/>
                    <a:gd name="connsiteX27" fmla="*/ 228600 w 685800"/>
                    <a:gd name="connsiteY27" fmla="*/ 481012 h 652462"/>
                    <a:gd name="connsiteX28" fmla="*/ 295275 w 685800"/>
                    <a:gd name="connsiteY28" fmla="*/ 500062 h 652462"/>
                    <a:gd name="connsiteX29" fmla="*/ 314325 w 685800"/>
                    <a:gd name="connsiteY29" fmla="*/ 504825 h 652462"/>
                    <a:gd name="connsiteX30" fmla="*/ 361950 w 685800"/>
                    <a:gd name="connsiteY30" fmla="*/ 495300 h 652462"/>
                    <a:gd name="connsiteX31" fmla="*/ 400050 w 685800"/>
                    <a:gd name="connsiteY31" fmla="*/ 466725 h 652462"/>
                    <a:gd name="connsiteX32" fmla="*/ 423862 w 685800"/>
                    <a:gd name="connsiteY32" fmla="*/ 447675 h 652462"/>
                    <a:gd name="connsiteX33" fmla="*/ 433387 w 685800"/>
                    <a:gd name="connsiteY33" fmla="*/ 428625 h 652462"/>
                    <a:gd name="connsiteX34" fmla="*/ 466725 w 685800"/>
                    <a:gd name="connsiteY34" fmla="*/ 414337 h 652462"/>
                    <a:gd name="connsiteX35" fmla="*/ 490537 w 685800"/>
                    <a:gd name="connsiteY35" fmla="*/ 390525 h 652462"/>
                    <a:gd name="connsiteX36" fmla="*/ 519112 w 685800"/>
                    <a:gd name="connsiteY36" fmla="*/ 357187 h 652462"/>
                    <a:gd name="connsiteX37" fmla="*/ 538162 w 685800"/>
                    <a:gd name="connsiteY37" fmla="*/ 333375 h 652462"/>
                    <a:gd name="connsiteX38" fmla="*/ 542925 w 685800"/>
                    <a:gd name="connsiteY38" fmla="*/ 304800 h 652462"/>
                    <a:gd name="connsiteX39" fmla="*/ 538162 w 685800"/>
                    <a:gd name="connsiteY39" fmla="*/ 271462 h 652462"/>
                    <a:gd name="connsiteX40" fmla="*/ 519112 w 685800"/>
                    <a:gd name="connsiteY40" fmla="*/ 219075 h 652462"/>
                    <a:gd name="connsiteX41" fmla="*/ 500062 w 685800"/>
                    <a:gd name="connsiteY41" fmla="*/ 185737 h 652462"/>
                    <a:gd name="connsiteX42" fmla="*/ 466725 w 685800"/>
                    <a:gd name="connsiteY42" fmla="*/ 157162 h 652462"/>
                    <a:gd name="connsiteX43" fmla="*/ 438150 w 685800"/>
                    <a:gd name="connsiteY43" fmla="*/ 128587 h 652462"/>
                    <a:gd name="connsiteX44" fmla="*/ 371475 w 685800"/>
                    <a:gd name="connsiteY44" fmla="*/ 85725 h 652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685800" h="652462">
                      <a:moveTo>
                        <a:pt x="371475" y="85725"/>
                      </a:moveTo>
                      <a:lnTo>
                        <a:pt x="371475" y="85725"/>
                      </a:lnTo>
                      <a:lnTo>
                        <a:pt x="500062" y="0"/>
                      </a:lnTo>
                      <a:lnTo>
                        <a:pt x="542925" y="42862"/>
                      </a:lnTo>
                      <a:lnTo>
                        <a:pt x="595312" y="104775"/>
                      </a:lnTo>
                      <a:lnTo>
                        <a:pt x="642937" y="157162"/>
                      </a:lnTo>
                      <a:lnTo>
                        <a:pt x="676275" y="261937"/>
                      </a:lnTo>
                      <a:lnTo>
                        <a:pt x="685800" y="319087"/>
                      </a:lnTo>
                      <a:lnTo>
                        <a:pt x="642937" y="423862"/>
                      </a:lnTo>
                      <a:lnTo>
                        <a:pt x="585787" y="504825"/>
                      </a:lnTo>
                      <a:lnTo>
                        <a:pt x="523875" y="557212"/>
                      </a:lnTo>
                      <a:lnTo>
                        <a:pt x="395287" y="623887"/>
                      </a:lnTo>
                      <a:lnTo>
                        <a:pt x="309562" y="652462"/>
                      </a:lnTo>
                      <a:lnTo>
                        <a:pt x="180975" y="614362"/>
                      </a:lnTo>
                      <a:lnTo>
                        <a:pt x="109537" y="557212"/>
                      </a:lnTo>
                      <a:lnTo>
                        <a:pt x="33337" y="452437"/>
                      </a:lnTo>
                      <a:lnTo>
                        <a:pt x="9525" y="385762"/>
                      </a:lnTo>
                      <a:lnTo>
                        <a:pt x="0" y="300037"/>
                      </a:lnTo>
                      <a:lnTo>
                        <a:pt x="123825" y="209550"/>
                      </a:lnTo>
                      <a:lnTo>
                        <a:pt x="119062" y="257175"/>
                      </a:lnTo>
                      <a:lnTo>
                        <a:pt x="119062" y="261937"/>
                      </a:lnTo>
                      <a:lnTo>
                        <a:pt x="138112" y="323850"/>
                      </a:lnTo>
                      <a:lnTo>
                        <a:pt x="157162" y="352425"/>
                      </a:lnTo>
                      <a:lnTo>
                        <a:pt x="157162" y="352425"/>
                      </a:lnTo>
                      <a:lnTo>
                        <a:pt x="157162" y="409575"/>
                      </a:lnTo>
                      <a:lnTo>
                        <a:pt x="161925" y="376237"/>
                      </a:lnTo>
                      <a:lnTo>
                        <a:pt x="185737" y="442912"/>
                      </a:lnTo>
                      <a:lnTo>
                        <a:pt x="228600" y="481012"/>
                      </a:lnTo>
                      <a:lnTo>
                        <a:pt x="295275" y="500062"/>
                      </a:lnTo>
                      <a:lnTo>
                        <a:pt x="314325" y="504825"/>
                      </a:lnTo>
                      <a:lnTo>
                        <a:pt x="361950" y="495300"/>
                      </a:lnTo>
                      <a:lnTo>
                        <a:pt x="400050" y="466725"/>
                      </a:lnTo>
                      <a:lnTo>
                        <a:pt x="423862" y="447675"/>
                      </a:lnTo>
                      <a:lnTo>
                        <a:pt x="433387" y="428625"/>
                      </a:lnTo>
                      <a:lnTo>
                        <a:pt x="466725" y="414337"/>
                      </a:lnTo>
                      <a:lnTo>
                        <a:pt x="490537" y="390525"/>
                      </a:lnTo>
                      <a:lnTo>
                        <a:pt x="519112" y="357187"/>
                      </a:lnTo>
                      <a:lnTo>
                        <a:pt x="538162" y="333375"/>
                      </a:lnTo>
                      <a:lnTo>
                        <a:pt x="542925" y="304800"/>
                      </a:lnTo>
                      <a:lnTo>
                        <a:pt x="538162" y="271462"/>
                      </a:lnTo>
                      <a:lnTo>
                        <a:pt x="519112" y="219075"/>
                      </a:lnTo>
                      <a:lnTo>
                        <a:pt x="500062" y="185737"/>
                      </a:lnTo>
                      <a:lnTo>
                        <a:pt x="466725" y="157162"/>
                      </a:lnTo>
                      <a:lnTo>
                        <a:pt x="438150" y="128587"/>
                      </a:lnTo>
                      <a:lnTo>
                        <a:pt x="371475" y="857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4505325" y="1990810"/>
                  <a:ext cx="438150" cy="328657"/>
                </a:xfrm>
                <a:custGeom>
                  <a:avLst/>
                  <a:gdLst>
                    <a:gd name="connsiteX0" fmla="*/ 285750 w 438150"/>
                    <a:gd name="connsiteY0" fmla="*/ 328613 h 328613"/>
                    <a:gd name="connsiteX1" fmla="*/ 285750 w 438150"/>
                    <a:gd name="connsiteY1" fmla="*/ 328613 h 328613"/>
                    <a:gd name="connsiteX2" fmla="*/ 361950 w 438150"/>
                    <a:gd name="connsiteY2" fmla="*/ 295275 h 328613"/>
                    <a:gd name="connsiteX3" fmla="*/ 376238 w 438150"/>
                    <a:gd name="connsiteY3" fmla="*/ 266700 h 328613"/>
                    <a:gd name="connsiteX4" fmla="*/ 390525 w 438150"/>
                    <a:gd name="connsiteY4" fmla="*/ 257175 h 328613"/>
                    <a:gd name="connsiteX5" fmla="*/ 409575 w 438150"/>
                    <a:gd name="connsiteY5" fmla="*/ 233363 h 328613"/>
                    <a:gd name="connsiteX6" fmla="*/ 419100 w 438150"/>
                    <a:gd name="connsiteY6" fmla="*/ 219075 h 328613"/>
                    <a:gd name="connsiteX7" fmla="*/ 433388 w 438150"/>
                    <a:gd name="connsiteY7" fmla="*/ 209550 h 328613"/>
                    <a:gd name="connsiteX8" fmla="*/ 438150 w 438150"/>
                    <a:gd name="connsiteY8" fmla="*/ 204788 h 328613"/>
                    <a:gd name="connsiteX9" fmla="*/ 400050 w 438150"/>
                    <a:gd name="connsiteY9" fmla="*/ 223838 h 328613"/>
                    <a:gd name="connsiteX10" fmla="*/ 366713 w 438150"/>
                    <a:gd name="connsiteY10" fmla="*/ 209550 h 328613"/>
                    <a:gd name="connsiteX11" fmla="*/ 314325 w 438150"/>
                    <a:gd name="connsiteY11" fmla="*/ 190500 h 328613"/>
                    <a:gd name="connsiteX12" fmla="*/ 295275 w 438150"/>
                    <a:gd name="connsiteY12" fmla="*/ 166688 h 328613"/>
                    <a:gd name="connsiteX13" fmla="*/ 285750 w 438150"/>
                    <a:gd name="connsiteY13" fmla="*/ 133350 h 328613"/>
                    <a:gd name="connsiteX14" fmla="*/ 266700 w 438150"/>
                    <a:gd name="connsiteY14" fmla="*/ 128588 h 328613"/>
                    <a:gd name="connsiteX15" fmla="*/ 219075 w 438150"/>
                    <a:gd name="connsiteY15" fmla="*/ 123825 h 328613"/>
                    <a:gd name="connsiteX16" fmla="*/ 157163 w 438150"/>
                    <a:gd name="connsiteY16" fmla="*/ 114300 h 328613"/>
                    <a:gd name="connsiteX17" fmla="*/ 138113 w 438150"/>
                    <a:gd name="connsiteY17" fmla="*/ 80963 h 328613"/>
                    <a:gd name="connsiteX18" fmla="*/ 114300 w 438150"/>
                    <a:gd name="connsiteY18" fmla="*/ 66675 h 328613"/>
                    <a:gd name="connsiteX19" fmla="*/ 95250 w 438150"/>
                    <a:gd name="connsiteY19" fmla="*/ 23813 h 328613"/>
                    <a:gd name="connsiteX20" fmla="*/ 76200 w 438150"/>
                    <a:gd name="connsiteY20" fmla="*/ 0 h 328613"/>
                    <a:gd name="connsiteX21" fmla="*/ 0 w 438150"/>
                    <a:gd name="connsiteY21" fmla="*/ 147638 h 328613"/>
                    <a:gd name="connsiteX22" fmla="*/ 38100 w 438150"/>
                    <a:gd name="connsiteY22" fmla="*/ 195263 h 328613"/>
                    <a:gd name="connsiteX23" fmla="*/ 119063 w 438150"/>
                    <a:gd name="connsiteY23" fmla="*/ 242888 h 328613"/>
                    <a:gd name="connsiteX24" fmla="*/ 180975 w 438150"/>
                    <a:gd name="connsiteY24" fmla="*/ 261938 h 328613"/>
                    <a:gd name="connsiteX25" fmla="*/ 195263 w 438150"/>
                    <a:gd name="connsiteY25" fmla="*/ 261938 h 328613"/>
                    <a:gd name="connsiteX26" fmla="*/ 285750 w 438150"/>
                    <a:gd name="connsiteY26" fmla="*/ 328613 h 328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38150" h="328613">
                      <a:moveTo>
                        <a:pt x="285750" y="328613"/>
                      </a:moveTo>
                      <a:lnTo>
                        <a:pt x="285750" y="328613"/>
                      </a:lnTo>
                      <a:cubicBezTo>
                        <a:pt x="311150" y="317500"/>
                        <a:pt x="337714" y="308739"/>
                        <a:pt x="361950" y="295275"/>
                      </a:cubicBezTo>
                      <a:cubicBezTo>
                        <a:pt x="376402" y="287246"/>
                        <a:pt x="367786" y="277265"/>
                        <a:pt x="376238" y="266700"/>
                      </a:cubicBezTo>
                      <a:cubicBezTo>
                        <a:pt x="379814" y="262231"/>
                        <a:pt x="385763" y="260350"/>
                        <a:pt x="390525" y="257175"/>
                      </a:cubicBezTo>
                      <a:cubicBezTo>
                        <a:pt x="399798" y="229360"/>
                        <a:pt x="388033" y="254906"/>
                        <a:pt x="409575" y="233363"/>
                      </a:cubicBezTo>
                      <a:cubicBezTo>
                        <a:pt x="413622" y="229315"/>
                        <a:pt x="415053" y="223122"/>
                        <a:pt x="419100" y="219075"/>
                      </a:cubicBezTo>
                      <a:cubicBezTo>
                        <a:pt x="423147" y="215028"/>
                        <a:pt x="428809" y="212984"/>
                        <a:pt x="433388" y="209550"/>
                      </a:cubicBezTo>
                      <a:cubicBezTo>
                        <a:pt x="435184" y="208203"/>
                        <a:pt x="436563" y="206375"/>
                        <a:pt x="438150" y="204788"/>
                      </a:cubicBezTo>
                      <a:lnTo>
                        <a:pt x="400050" y="223838"/>
                      </a:lnTo>
                      <a:lnTo>
                        <a:pt x="366713" y="209550"/>
                      </a:lnTo>
                      <a:lnTo>
                        <a:pt x="314325" y="190500"/>
                      </a:lnTo>
                      <a:lnTo>
                        <a:pt x="295275" y="166688"/>
                      </a:lnTo>
                      <a:lnTo>
                        <a:pt x="285750" y="133350"/>
                      </a:lnTo>
                      <a:lnTo>
                        <a:pt x="266700" y="128588"/>
                      </a:lnTo>
                      <a:lnTo>
                        <a:pt x="219075" y="123825"/>
                      </a:lnTo>
                      <a:lnTo>
                        <a:pt x="157163" y="114300"/>
                      </a:lnTo>
                      <a:lnTo>
                        <a:pt x="138113" y="80963"/>
                      </a:lnTo>
                      <a:lnTo>
                        <a:pt x="114300" y="66675"/>
                      </a:lnTo>
                      <a:lnTo>
                        <a:pt x="95250" y="23813"/>
                      </a:lnTo>
                      <a:lnTo>
                        <a:pt x="76200" y="0"/>
                      </a:lnTo>
                      <a:lnTo>
                        <a:pt x="0" y="147638"/>
                      </a:lnTo>
                      <a:lnTo>
                        <a:pt x="38100" y="195263"/>
                      </a:lnTo>
                      <a:lnTo>
                        <a:pt x="119063" y="242888"/>
                      </a:lnTo>
                      <a:lnTo>
                        <a:pt x="180975" y="261938"/>
                      </a:lnTo>
                      <a:lnTo>
                        <a:pt x="195263" y="261938"/>
                      </a:lnTo>
                      <a:lnTo>
                        <a:pt x="285750" y="32861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>
                  <a:off x="4119563" y="1933652"/>
                  <a:ext cx="452437" cy="223868"/>
                </a:xfrm>
                <a:custGeom>
                  <a:avLst/>
                  <a:gdLst>
                    <a:gd name="connsiteX0" fmla="*/ 361950 w 452437"/>
                    <a:gd name="connsiteY0" fmla="*/ 209550 h 223838"/>
                    <a:gd name="connsiteX1" fmla="*/ 452437 w 452437"/>
                    <a:gd name="connsiteY1" fmla="*/ 52388 h 223838"/>
                    <a:gd name="connsiteX2" fmla="*/ 395287 w 452437"/>
                    <a:gd name="connsiteY2" fmla="*/ 57150 h 223838"/>
                    <a:gd name="connsiteX3" fmla="*/ 357187 w 452437"/>
                    <a:gd name="connsiteY3" fmla="*/ 61913 h 223838"/>
                    <a:gd name="connsiteX4" fmla="*/ 328612 w 452437"/>
                    <a:gd name="connsiteY4" fmla="*/ 52388 h 223838"/>
                    <a:gd name="connsiteX5" fmla="*/ 290512 w 452437"/>
                    <a:gd name="connsiteY5" fmla="*/ 66675 h 223838"/>
                    <a:gd name="connsiteX6" fmla="*/ 257175 w 452437"/>
                    <a:gd name="connsiteY6" fmla="*/ 80963 h 223838"/>
                    <a:gd name="connsiteX7" fmla="*/ 209550 w 452437"/>
                    <a:gd name="connsiteY7" fmla="*/ 66675 h 223838"/>
                    <a:gd name="connsiteX8" fmla="*/ 180975 w 452437"/>
                    <a:gd name="connsiteY8" fmla="*/ 42863 h 223838"/>
                    <a:gd name="connsiteX9" fmla="*/ 157162 w 452437"/>
                    <a:gd name="connsiteY9" fmla="*/ 33338 h 223838"/>
                    <a:gd name="connsiteX10" fmla="*/ 142875 w 452437"/>
                    <a:gd name="connsiteY10" fmla="*/ 9525 h 223838"/>
                    <a:gd name="connsiteX11" fmla="*/ 138112 w 452437"/>
                    <a:gd name="connsiteY11" fmla="*/ 0 h 223838"/>
                    <a:gd name="connsiteX12" fmla="*/ 19050 w 452437"/>
                    <a:gd name="connsiteY12" fmla="*/ 42863 h 223838"/>
                    <a:gd name="connsiteX13" fmla="*/ 0 w 452437"/>
                    <a:gd name="connsiteY13" fmla="*/ 52388 h 223838"/>
                    <a:gd name="connsiteX14" fmla="*/ 76200 w 452437"/>
                    <a:gd name="connsiteY14" fmla="*/ 157163 h 223838"/>
                    <a:gd name="connsiteX15" fmla="*/ 161925 w 452437"/>
                    <a:gd name="connsiteY15" fmla="*/ 200025 h 223838"/>
                    <a:gd name="connsiteX16" fmla="*/ 223837 w 452437"/>
                    <a:gd name="connsiteY16" fmla="*/ 219075 h 223838"/>
                    <a:gd name="connsiteX17" fmla="*/ 290512 w 452437"/>
                    <a:gd name="connsiteY17" fmla="*/ 223838 h 223838"/>
                    <a:gd name="connsiteX18" fmla="*/ 361950 w 452437"/>
                    <a:gd name="connsiteY18" fmla="*/ 209550 h 223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2437" h="223838">
                      <a:moveTo>
                        <a:pt x="361950" y="209550"/>
                      </a:moveTo>
                      <a:lnTo>
                        <a:pt x="452437" y="52388"/>
                      </a:lnTo>
                      <a:lnTo>
                        <a:pt x="395287" y="57150"/>
                      </a:lnTo>
                      <a:lnTo>
                        <a:pt x="357187" y="61913"/>
                      </a:lnTo>
                      <a:lnTo>
                        <a:pt x="328612" y="52388"/>
                      </a:lnTo>
                      <a:lnTo>
                        <a:pt x="290512" y="66675"/>
                      </a:lnTo>
                      <a:lnTo>
                        <a:pt x="257175" y="80963"/>
                      </a:lnTo>
                      <a:lnTo>
                        <a:pt x="209550" y="66675"/>
                      </a:lnTo>
                      <a:lnTo>
                        <a:pt x="180975" y="42863"/>
                      </a:lnTo>
                      <a:lnTo>
                        <a:pt x="157162" y="33338"/>
                      </a:lnTo>
                      <a:lnTo>
                        <a:pt x="142875" y="9525"/>
                      </a:lnTo>
                      <a:lnTo>
                        <a:pt x="138112" y="0"/>
                      </a:lnTo>
                      <a:lnTo>
                        <a:pt x="19050" y="42863"/>
                      </a:lnTo>
                      <a:lnTo>
                        <a:pt x="0" y="52388"/>
                      </a:lnTo>
                      <a:lnTo>
                        <a:pt x="76200" y="157163"/>
                      </a:lnTo>
                      <a:lnTo>
                        <a:pt x="161925" y="200025"/>
                      </a:lnTo>
                      <a:lnTo>
                        <a:pt x="223837" y="219075"/>
                      </a:lnTo>
                      <a:lnTo>
                        <a:pt x="290512" y="223838"/>
                      </a:lnTo>
                      <a:lnTo>
                        <a:pt x="361950" y="2095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5095875" y="2233730"/>
                  <a:ext cx="85725" cy="100027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4273550" y="1439871"/>
                  <a:ext cx="1466850" cy="1474989"/>
                </a:xfrm>
                <a:custGeom>
                  <a:avLst/>
                  <a:gdLst>
                    <a:gd name="connsiteX0" fmla="*/ 99588 w 1466661"/>
                    <a:gd name="connsiteY0" fmla="*/ 226337 h 1475715"/>
                    <a:gd name="connsiteX1" fmla="*/ 307817 w 1466661"/>
                    <a:gd name="connsiteY1" fmla="*/ 226337 h 1475715"/>
                    <a:gd name="connsiteX2" fmla="*/ 506994 w 1466661"/>
                    <a:gd name="connsiteY2" fmla="*/ 325925 h 1475715"/>
                    <a:gd name="connsiteX3" fmla="*/ 787651 w 1466661"/>
                    <a:gd name="connsiteY3" fmla="*/ 425513 h 1475715"/>
                    <a:gd name="connsiteX4" fmla="*/ 959667 w 1466661"/>
                    <a:gd name="connsiteY4" fmla="*/ 534154 h 1475715"/>
                    <a:gd name="connsiteX5" fmla="*/ 1140736 w 1466661"/>
                    <a:gd name="connsiteY5" fmla="*/ 778598 h 1475715"/>
                    <a:gd name="connsiteX6" fmla="*/ 1158843 w 1466661"/>
                    <a:gd name="connsiteY6" fmla="*/ 914400 h 1475715"/>
                    <a:gd name="connsiteX7" fmla="*/ 1059255 w 1466661"/>
                    <a:gd name="connsiteY7" fmla="*/ 1050202 h 1475715"/>
                    <a:gd name="connsiteX8" fmla="*/ 796705 w 1466661"/>
                    <a:gd name="connsiteY8" fmla="*/ 1167897 h 1475715"/>
                    <a:gd name="connsiteX9" fmla="*/ 651849 w 1466661"/>
                    <a:gd name="connsiteY9" fmla="*/ 1013988 h 1475715"/>
                    <a:gd name="connsiteX10" fmla="*/ 506994 w 1466661"/>
                    <a:gd name="connsiteY10" fmla="*/ 778598 h 1475715"/>
                    <a:gd name="connsiteX11" fmla="*/ 325924 w 1466661"/>
                    <a:gd name="connsiteY11" fmla="*/ 706170 h 1475715"/>
                    <a:gd name="connsiteX12" fmla="*/ 190122 w 1466661"/>
                    <a:gd name="connsiteY12" fmla="*/ 968721 h 1475715"/>
                    <a:gd name="connsiteX13" fmla="*/ 506994 w 1466661"/>
                    <a:gd name="connsiteY13" fmla="*/ 1430448 h 1475715"/>
                    <a:gd name="connsiteX14" fmla="*/ 1113576 w 1466661"/>
                    <a:gd name="connsiteY14" fmla="*/ 1475715 h 1475715"/>
                    <a:gd name="connsiteX15" fmla="*/ 1466661 w 1466661"/>
                    <a:gd name="connsiteY15" fmla="*/ 1013988 h 1475715"/>
                    <a:gd name="connsiteX16" fmla="*/ 1339913 w 1466661"/>
                    <a:gd name="connsiteY16" fmla="*/ 398352 h 1475715"/>
                    <a:gd name="connsiteX17" fmla="*/ 787651 w 1466661"/>
                    <a:gd name="connsiteY17" fmla="*/ 81481 h 1475715"/>
                    <a:gd name="connsiteX18" fmla="*/ 244443 w 1466661"/>
                    <a:gd name="connsiteY18" fmla="*/ 0 h 1475715"/>
                    <a:gd name="connsiteX19" fmla="*/ 0 w 1466661"/>
                    <a:gd name="connsiteY19" fmla="*/ 0 h 1475715"/>
                    <a:gd name="connsiteX20" fmla="*/ 99588 w 1466661"/>
                    <a:gd name="connsiteY20" fmla="*/ 226337 h 1475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466661" h="1475715">
                      <a:moveTo>
                        <a:pt x="99588" y="226337"/>
                      </a:moveTo>
                      <a:lnTo>
                        <a:pt x="307817" y="226337"/>
                      </a:lnTo>
                      <a:lnTo>
                        <a:pt x="506994" y="325925"/>
                      </a:lnTo>
                      <a:lnTo>
                        <a:pt x="787651" y="425513"/>
                      </a:lnTo>
                      <a:lnTo>
                        <a:pt x="959667" y="534154"/>
                      </a:lnTo>
                      <a:lnTo>
                        <a:pt x="1140736" y="778598"/>
                      </a:lnTo>
                      <a:lnTo>
                        <a:pt x="1158843" y="914400"/>
                      </a:lnTo>
                      <a:lnTo>
                        <a:pt x="1059255" y="1050202"/>
                      </a:lnTo>
                      <a:lnTo>
                        <a:pt x="796705" y="1167897"/>
                      </a:lnTo>
                      <a:lnTo>
                        <a:pt x="651849" y="1013988"/>
                      </a:lnTo>
                      <a:lnTo>
                        <a:pt x="506994" y="778598"/>
                      </a:lnTo>
                      <a:lnTo>
                        <a:pt x="325924" y="706170"/>
                      </a:lnTo>
                      <a:lnTo>
                        <a:pt x="190122" y="968721"/>
                      </a:lnTo>
                      <a:lnTo>
                        <a:pt x="506994" y="1430448"/>
                      </a:lnTo>
                      <a:lnTo>
                        <a:pt x="1113576" y="1475715"/>
                      </a:lnTo>
                      <a:lnTo>
                        <a:pt x="1466661" y="1013988"/>
                      </a:lnTo>
                      <a:lnTo>
                        <a:pt x="1339913" y="398352"/>
                      </a:lnTo>
                      <a:lnTo>
                        <a:pt x="787651" y="81481"/>
                      </a:lnTo>
                      <a:lnTo>
                        <a:pt x="244443" y="0"/>
                      </a:lnTo>
                      <a:lnTo>
                        <a:pt x="0" y="0"/>
                      </a:lnTo>
                      <a:lnTo>
                        <a:pt x="99588" y="2263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>
                  <a:off x="3929063" y="1447810"/>
                  <a:ext cx="706437" cy="987560"/>
                </a:xfrm>
                <a:custGeom>
                  <a:avLst/>
                  <a:gdLst>
                    <a:gd name="connsiteX0" fmla="*/ 407406 w 706170"/>
                    <a:gd name="connsiteY0" fmla="*/ 217284 h 986828"/>
                    <a:gd name="connsiteX1" fmla="*/ 280657 w 706170"/>
                    <a:gd name="connsiteY1" fmla="*/ 334979 h 986828"/>
                    <a:gd name="connsiteX2" fmla="*/ 226337 w 706170"/>
                    <a:gd name="connsiteY2" fmla="*/ 443620 h 986828"/>
                    <a:gd name="connsiteX3" fmla="*/ 280657 w 706170"/>
                    <a:gd name="connsiteY3" fmla="*/ 543208 h 986828"/>
                    <a:gd name="connsiteX4" fmla="*/ 380246 w 706170"/>
                    <a:gd name="connsiteY4" fmla="*/ 642796 h 986828"/>
                    <a:gd name="connsiteX5" fmla="*/ 525101 w 706170"/>
                    <a:gd name="connsiteY5" fmla="*/ 642796 h 986828"/>
                    <a:gd name="connsiteX6" fmla="*/ 669956 w 706170"/>
                    <a:gd name="connsiteY6" fmla="*/ 697117 h 986828"/>
                    <a:gd name="connsiteX7" fmla="*/ 706170 w 706170"/>
                    <a:gd name="connsiteY7" fmla="*/ 787652 h 986828"/>
                    <a:gd name="connsiteX8" fmla="*/ 552261 w 706170"/>
                    <a:gd name="connsiteY8" fmla="*/ 986828 h 986828"/>
                    <a:gd name="connsiteX9" fmla="*/ 362139 w 706170"/>
                    <a:gd name="connsiteY9" fmla="*/ 932507 h 986828"/>
                    <a:gd name="connsiteX10" fmla="*/ 126748 w 706170"/>
                    <a:gd name="connsiteY10" fmla="*/ 796705 h 986828"/>
                    <a:gd name="connsiteX11" fmla="*/ 0 w 706170"/>
                    <a:gd name="connsiteY11" fmla="*/ 525101 h 986828"/>
                    <a:gd name="connsiteX12" fmla="*/ 36214 w 706170"/>
                    <a:gd name="connsiteY12" fmla="*/ 217284 h 986828"/>
                    <a:gd name="connsiteX13" fmla="*/ 190123 w 706170"/>
                    <a:gd name="connsiteY13" fmla="*/ 63375 h 986828"/>
                    <a:gd name="connsiteX14" fmla="*/ 362139 w 706170"/>
                    <a:gd name="connsiteY14" fmla="*/ 0 h 986828"/>
                    <a:gd name="connsiteX15" fmla="*/ 407406 w 706170"/>
                    <a:gd name="connsiteY15" fmla="*/ 217284 h 986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6170" h="986828">
                      <a:moveTo>
                        <a:pt x="407406" y="217284"/>
                      </a:moveTo>
                      <a:lnTo>
                        <a:pt x="280657" y="334979"/>
                      </a:lnTo>
                      <a:lnTo>
                        <a:pt x="226337" y="443620"/>
                      </a:lnTo>
                      <a:lnTo>
                        <a:pt x="280657" y="543208"/>
                      </a:lnTo>
                      <a:lnTo>
                        <a:pt x="380246" y="642796"/>
                      </a:lnTo>
                      <a:lnTo>
                        <a:pt x="525101" y="642796"/>
                      </a:lnTo>
                      <a:lnTo>
                        <a:pt x="669956" y="697117"/>
                      </a:lnTo>
                      <a:lnTo>
                        <a:pt x="706170" y="787652"/>
                      </a:lnTo>
                      <a:lnTo>
                        <a:pt x="552261" y="986828"/>
                      </a:lnTo>
                      <a:lnTo>
                        <a:pt x="362139" y="932507"/>
                      </a:lnTo>
                      <a:lnTo>
                        <a:pt x="126748" y="796705"/>
                      </a:lnTo>
                      <a:lnTo>
                        <a:pt x="0" y="525101"/>
                      </a:lnTo>
                      <a:lnTo>
                        <a:pt x="36214" y="217284"/>
                      </a:lnTo>
                      <a:lnTo>
                        <a:pt x="190123" y="63375"/>
                      </a:lnTo>
                      <a:lnTo>
                        <a:pt x="362139" y="0"/>
                      </a:lnTo>
                      <a:lnTo>
                        <a:pt x="407406" y="21728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5" name="Freeform 14"/>
              <p:cNvSpPr/>
              <p:nvPr/>
            </p:nvSpPr>
            <p:spPr>
              <a:xfrm>
                <a:off x="8075615" y="3976688"/>
                <a:ext cx="196848" cy="585786"/>
              </a:xfrm>
              <a:custGeom>
                <a:avLst/>
                <a:gdLst>
                  <a:gd name="connsiteX0" fmla="*/ 142875 w 203011"/>
                  <a:gd name="connsiteY0" fmla="*/ 0 h 590550"/>
                  <a:gd name="connsiteX1" fmla="*/ 200025 w 203011"/>
                  <a:gd name="connsiteY1" fmla="*/ 190500 h 590550"/>
                  <a:gd name="connsiteX2" fmla="*/ 190500 w 203011"/>
                  <a:gd name="connsiteY2" fmla="*/ 352425 h 590550"/>
                  <a:gd name="connsiteX3" fmla="*/ 152400 w 203011"/>
                  <a:gd name="connsiteY3" fmla="*/ 542925 h 590550"/>
                  <a:gd name="connsiteX4" fmla="*/ 0 w 203011"/>
                  <a:gd name="connsiteY4" fmla="*/ 59055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011" h="590550">
                    <a:moveTo>
                      <a:pt x="142875" y="0"/>
                    </a:moveTo>
                    <a:cubicBezTo>
                      <a:pt x="167481" y="65881"/>
                      <a:pt x="192088" y="131763"/>
                      <a:pt x="200025" y="190500"/>
                    </a:cubicBezTo>
                    <a:cubicBezTo>
                      <a:pt x="207963" y="249238"/>
                      <a:pt x="198438" y="293688"/>
                      <a:pt x="190500" y="352425"/>
                    </a:cubicBezTo>
                    <a:cubicBezTo>
                      <a:pt x="182563" y="411163"/>
                      <a:pt x="184150" y="503238"/>
                      <a:pt x="152400" y="542925"/>
                    </a:cubicBezTo>
                    <a:cubicBezTo>
                      <a:pt x="120650" y="582613"/>
                      <a:pt x="60325" y="586581"/>
                      <a:pt x="0" y="590550"/>
                    </a:cubicBezTo>
                  </a:path>
                </a:pathLst>
              </a:custGeom>
              <a:noFill/>
              <a:ln w="76200">
                <a:solidFill>
                  <a:srgbClr val="3853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ounded Rectangle 19"/>
            <p:cNvSpPr/>
            <p:nvPr/>
          </p:nvSpPr>
          <p:spPr>
            <a:xfrm rot="20124043">
              <a:off x="9375886" y="1616767"/>
              <a:ext cx="300037" cy="56610"/>
            </a:xfrm>
            <a:prstGeom prst="roundRect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 rot="18496617">
              <a:off x="9373770" y="1999877"/>
              <a:ext cx="115058" cy="45719"/>
            </a:xfrm>
            <a:prstGeom prst="roundRect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rot="15726163">
              <a:off x="8103952" y="3893183"/>
              <a:ext cx="103318" cy="45719"/>
            </a:xfrm>
            <a:prstGeom prst="ellipse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rot="14751082">
              <a:off x="7808121" y="4163915"/>
              <a:ext cx="182413" cy="45719"/>
            </a:xfrm>
            <a:prstGeom prst="ellipse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rot="8100000">
              <a:off x="7533223" y="3732173"/>
              <a:ext cx="45719" cy="101421"/>
            </a:xfrm>
            <a:prstGeom prst="ellipse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039547" y="4093105"/>
              <a:ext cx="88901" cy="88901"/>
            </a:xfrm>
            <a:prstGeom prst="ellipse">
              <a:avLst/>
            </a:prstGeom>
            <a:solidFill>
              <a:srgbClr val="6BA42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20992177">
              <a:off x="2778581" y="1008072"/>
              <a:ext cx="122040" cy="309563"/>
            </a:xfrm>
            <a:prstGeom prst="ellipse">
              <a:avLst/>
            </a:prstGeom>
            <a:solidFill>
              <a:srgbClr val="E60000"/>
            </a:solidFill>
            <a:ln>
              <a:solidFill>
                <a:srgbClr val="E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20400000">
              <a:off x="2756446" y="826948"/>
              <a:ext cx="102870" cy="248600"/>
            </a:xfrm>
            <a:prstGeom prst="ellipse">
              <a:avLst/>
            </a:prstGeom>
            <a:solidFill>
              <a:srgbClr val="99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/>
            <p:cNvSpPr/>
            <p:nvPr/>
          </p:nvSpPr>
          <p:spPr>
            <a:xfrm rot="21310775">
              <a:off x="8956270" y="2233133"/>
              <a:ext cx="168435" cy="116681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Parallelogram 55"/>
            <p:cNvSpPr/>
            <p:nvPr/>
          </p:nvSpPr>
          <p:spPr>
            <a:xfrm rot="21310775">
              <a:off x="9053143" y="2147704"/>
              <a:ext cx="196265" cy="152796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20439888">
              <a:off x="8941914" y="2168636"/>
              <a:ext cx="182413" cy="45719"/>
            </a:xfrm>
            <a:prstGeom prst="ellipse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979746" y="2074514"/>
              <a:ext cx="275735" cy="45719"/>
            </a:xfrm>
            <a:prstGeom prst="ellipse">
              <a:avLst/>
            </a:prstGeom>
            <a:solidFill>
              <a:srgbClr val="986E44"/>
            </a:solidFill>
            <a:ln>
              <a:solidFill>
                <a:srgbClr val="986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rot="4435952" flipV="1">
              <a:off x="8059427" y="3896184"/>
              <a:ext cx="101374" cy="45719"/>
            </a:xfrm>
            <a:prstGeom prst="ellipse">
              <a:avLst/>
            </a:prstGeom>
            <a:solidFill>
              <a:srgbClr val="986E44"/>
            </a:solidFill>
            <a:ln>
              <a:solidFill>
                <a:srgbClr val="986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rot="14383831">
              <a:off x="2981123" y="2606035"/>
              <a:ext cx="152542" cy="55636"/>
            </a:xfrm>
            <a:prstGeom prst="ellipse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rot="20439888">
              <a:off x="8615604" y="2539126"/>
              <a:ext cx="76703" cy="84409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rot="20439888">
              <a:off x="9339365" y="1972627"/>
              <a:ext cx="76703" cy="84409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 rot="17685835" flipV="1">
              <a:off x="8655837" y="2621490"/>
              <a:ext cx="284565" cy="94869"/>
            </a:xfrm>
            <a:prstGeom prst="ellipse">
              <a:avLst/>
            </a:prstGeom>
            <a:solidFill>
              <a:srgbClr val="595449"/>
            </a:solidFill>
            <a:ln>
              <a:solidFill>
                <a:srgbClr val="5954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rot="18848498">
              <a:off x="8005355" y="3419735"/>
              <a:ext cx="359992" cy="1154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rot="17226544" flipV="1">
              <a:off x="8052446" y="3452181"/>
              <a:ext cx="350813" cy="36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rot="20439888">
              <a:off x="8773872" y="2505866"/>
              <a:ext cx="76703" cy="84409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 rot="17554308" flipV="1">
              <a:off x="7694177" y="3955869"/>
              <a:ext cx="244673" cy="78777"/>
            </a:xfrm>
            <a:prstGeom prst="ellipse">
              <a:avLst/>
            </a:prstGeom>
            <a:solidFill>
              <a:srgbClr val="324B9A"/>
            </a:solidFill>
            <a:ln>
              <a:solidFill>
                <a:srgbClr val="324B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 rot="20439888">
              <a:off x="2965720" y="856521"/>
              <a:ext cx="76703" cy="84409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23"/>
          <p:cNvSpPr txBox="1">
            <a:spLocks noChangeArrowheads="1"/>
          </p:cNvSpPr>
          <p:nvPr/>
        </p:nvSpPr>
        <p:spPr bwMode="auto">
          <a:xfrm>
            <a:off x="8075746" y="1384113"/>
            <a:ext cx="766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prstClr val="white"/>
                </a:solidFill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67" name="Explosion 1 66"/>
          <p:cNvSpPr>
            <a:spLocks noChangeAspect="1"/>
          </p:cNvSpPr>
          <p:nvPr/>
        </p:nvSpPr>
        <p:spPr bwMode="auto">
          <a:xfrm>
            <a:off x="9485315" y="863601"/>
            <a:ext cx="941072" cy="1188720"/>
          </a:xfrm>
          <a:prstGeom prst="irregularSeal1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TextBox 21"/>
          <p:cNvSpPr txBox="1">
            <a:spLocks noChangeArrowheads="1"/>
          </p:cNvSpPr>
          <p:nvPr/>
        </p:nvSpPr>
        <p:spPr bwMode="auto">
          <a:xfrm>
            <a:off x="9589795" y="1245613"/>
            <a:ext cx="76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prstClr val="white"/>
                </a:solidFill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69" name="Explosion 1 68"/>
          <p:cNvSpPr>
            <a:spLocks noChangeAspect="1"/>
          </p:cNvSpPr>
          <p:nvPr/>
        </p:nvSpPr>
        <p:spPr bwMode="auto">
          <a:xfrm>
            <a:off x="8065474" y="3124916"/>
            <a:ext cx="962787" cy="1216152"/>
          </a:xfrm>
          <a:prstGeom prst="irregularSeal1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TextBox 5"/>
          <p:cNvSpPr txBox="1">
            <a:spLocks noChangeArrowheads="1"/>
          </p:cNvSpPr>
          <p:nvPr/>
        </p:nvSpPr>
        <p:spPr bwMode="auto">
          <a:xfrm>
            <a:off x="8189766" y="3512333"/>
            <a:ext cx="668528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dirty="0">
                <a:solidFill>
                  <a:prstClr val="white"/>
                </a:solidFill>
              </a:rPr>
              <a:t>2016</a:t>
            </a:r>
          </a:p>
        </p:txBody>
      </p:sp>
      <p:sp>
        <p:nvSpPr>
          <p:cNvPr id="71" name="Explosion 1 70"/>
          <p:cNvSpPr>
            <a:spLocks noChangeAspect="1"/>
          </p:cNvSpPr>
          <p:nvPr/>
        </p:nvSpPr>
        <p:spPr bwMode="auto">
          <a:xfrm>
            <a:off x="7947940" y="4129490"/>
            <a:ext cx="916939" cy="1158240"/>
          </a:xfrm>
          <a:prstGeom prst="irregularSeal1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TextBox 5"/>
          <p:cNvSpPr txBox="1">
            <a:spLocks noChangeArrowheads="1"/>
          </p:cNvSpPr>
          <p:nvPr/>
        </p:nvSpPr>
        <p:spPr bwMode="auto">
          <a:xfrm>
            <a:off x="8117572" y="4525962"/>
            <a:ext cx="765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prstClr val="white"/>
                </a:solidFill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76" name="TextBox 22"/>
          <p:cNvSpPr txBox="1">
            <a:spLocks noChangeArrowheads="1"/>
          </p:cNvSpPr>
          <p:nvPr/>
        </p:nvSpPr>
        <p:spPr bwMode="auto">
          <a:xfrm>
            <a:off x="2000473" y="1671912"/>
            <a:ext cx="76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prstClr val="white"/>
                </a:solidFill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4839" y="6119651"/>
            <a:ext cx="783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7/24/20</a:t>
            </a: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37202228-750E-4687-94E7-104A508B08BC}"/>
              </a:ext>
            </a:extLst>
          </p:cNvPr>
          <p:cNvSpPr/>
          <p:nvPr/>
        </p:nvSpPr>
        <p:spPr>
          <a:xfrm>
            <a:off x="6977063" y="3690938"/>
            <a:ext cx="209558" cy="33337"/>
          </a:xfrm>
          <a:custGeom>
            <a:avLst/>
            <a:gdLst>
              <a:gd name="connsiteX0" fmla="*/ 0 w 209558"/>
              <a:gd name="connsiteY0" fmla="*/ 19050 h 33337"/>
              <a:gd name="connsiteX1" fmla="*/ 38100 w 209558"/>
              <a:gd name="connsiteY1" fmla="*/ 23812 h 33337"/>
              <a:gd name="connsiteX2" fmla="*/ 71437 w 209558"/>
              <a:gd name="connsiteY2" fmla="*/ 33337 h 33337"/>
              <a:gd name="connsiteX3" fmla="*/ 128587 w 209558"/>
              <a:gd name="connsiteY3" fmla="*/ 28575 h 33337"/>
              <a:gd name="connsiteX4" fmla="*/ 142875 w 209558"/>
              <a:gd name="connsiteY4" fmla="*/ 19050 h 33337"/>
              <a:gd name="connsiteX5" fmla="*/ 171450 w 209558"/>
              <a:gd name="connsiteY5" fmla="*/ 9525 h 33337"/>
              <a:gd name="connsiteX6" fmla="*/ 209550 w 209558"/>
              <a:gd name="connsiteY6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8" h="33337">
                <a:moveTo>
                  <a:pt x="0" y="19050"/>
                </a:moveTo>
                <a:cubicBezTo>
                  <a:pt x="12700" y="20637"/>
                  <a:pt x="25475" y="21708"/>
                  <a:pt x="38100" y="23812"/>
                </a:cubicBezTo>
                <a:cubicBezTo>
                  <a:pt x="50055" y="25804"/>
                  <a:pt x="60117" y="29564"/>
                  <a:pt x="71437" y="33337"/>
                </a:cubicBezTo>
                <a:cubicBezTo>
                  <a:pt x="90487" y="31750"/>
                  <a:pt x="109842" y="32324"/>
                  <a:pt x="128587" y="28575"/>
                </a:cubicBezTo>
                <a:cubicBezTo>
                  <a:pt x="134200" y="27452"/>
                  <a:pt x="137644" y="21375"/>
                  <a:pt x="142875" y="19050"/>
                </a:cubicBezTo>
                <a:cubicBezTo>
                  <a:pt x="152050" y="14972"/>
                  <a:pt x="161487" y="10770"/>
                  <a:pt x="171450" y="9525"/>
                </a:cubicBezTo>
                <a:cubicBezTo>
                  <a:pt x="211125" y="4565"/>
                  <a:pt x="209550" y="17561"/>
                  <a:pt x="209550" y="0"/>
                </a:cubicBezTo>
              </a:path>
            </a:pathLst>
          </a:cu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D75D132-A8B8-4655-ABD7-42930EC3112F}"/>
              </a:ext>
            </a:extLst>
          </p:cNvPr>
          <p:cNvSpPr txBox="1"/>
          <p:nvPr/>
        </p:nvSpPr>
        <p:spPr>
          <a:xfrm>
            <a:off x="489397" y="2764105"/>
            <a:ext cx="1511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7636237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86880" y="427750"/>
            <a:ext cx="9972126" cy="6054725"/>
            <a:chOff x="1586880" y="427750"/>
            <a:chExt cx="9972126" cy="6054725"/>
          </a:xfrm>
        </p:grpSpPr>
        <p:grpSp>
          <p:nvGrpSpPr>
            <p:cNvPr id="16" name="Group 15"/>
            <p:cNvGrpSpPr/>
            <p:nvPr/>
          </p:nvGrpSpPr>
          <p:grpSpPr>
            <a:xfrm>
              <a:off x="1586880" y="427750"/>
              <a:ext cx="9972126" cy="6054725"/>
              <a:chOff x="1597026" y="457201"/>
              <a:chExt cx="9972126" cy="6054725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597026" y="457201"/>
                <a:ext cx="9972126" cy="6054725"/>
                <a:chOff x="1597026" y="457201"/>
                <a:chExt cx="9972126" cy="6054725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1597026" y="457201"/>
                  <a:ext cx="9070975" cy="6054725"/>
                  <a:chOff x="1597026" y="457201"/>
                  <a:chExt cx="9070975" cy="6054725"/>
                </a:xfrm>
              </p:grpSpPr>
              <p:pic>
                <p:nvPicPr>
                  <p:cNvPr id="23555" name="Picture 1" descr="US_HABS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5663" b="2585"/>
                  <a:stretch>
                    <a:fillRect/>
                  </a:stretch>
                </p:blipFill>
                <p:spPr bwMode="auto">
                  <a:xfrm>
                    <a:off x="1597026" y="457201"/>
                    <a:ext cx="9070975" cy="60547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" name="Freeform 4"/>
                  <p:cNvSpPr/>
                  <p:nvPr/>
                </p:nvSpPr>
                <p:spPr>
                  <a:xfrm rot="21540000">
                    <a:off x="2701939" y="1146979"/>
                    <a:ext cx="50482" cy="978887"/>
                  </a:xfrm>
                  <a:custGeom>
                    <a:avLst/>
                    <a:gdLst>
                      <a:gd name="connsiteX0" fmla="*/ 53009 w 79513"/>
                      <a:gd name="connsiteY0" fmla="*/ 0 h 808383"/>
                      <a:gd name="connsiteX1" fmla="*/ 66261 w 79513"/>
                      <a:gd name="connsiteY1" fmla="*/ 159026 h 808383"/>
                      <a:gd name="connsiteX2" fmla="*/ 79513 w 79513"/>
                      <a:gd name="connsiteY2" fmla="*/ 251791 h 808383"/>
                      <a:gd name="connsiteX3" fmla="*/ 66261 w 79513"/>
                      <a:gd name="connsiteY3" fmla="*/ 410818 h 808383"/>
                      <a:gd name="connsiteX4" fmla="*/ 26504 w 79513"/>
                      <a:gd name="connsiteY4" fmla="*/ 530087 h 808383"/>
                      <a:gd name="connsiteX5" fmla="*/ 13252 w 79513"/>
                      <a:gd name="connsiteY5" fmla="*/ 569844 h 808383"/>
                      <a:gd name="connsiteX6" fmla="*/ 0 w 79513"/>
                      <a:gd name="connsiteY6" fmla="*/ 609600 h 808383"/>
                      <a:gd name="connsiteX7" fmla="*/ 13252 w 79513"/>
                      <a:gd name="connsiteY7" fmla="*/ 808383 h 808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9513" h="808383">
                        <a:moveTo>
                          <a:pt x="53009" y="0"/>
                        </a:moveTo>
                        <a:cubicBezTo>
                          <a:pt x="57426" y="53009"/>
                          <a:pt x="60693" y="106126"/>
                          <a:pt x="66261" y="159026"/>
                        </a:cubicBezTo>
                        <a:cubicBezTo>
                          <a:pt x="69531" y="190090"/>
                          <a:pt x="79513" y="220555"/>
                          <a:pt x="79513" y="251791"/>
                        </a:cubicBezTo>
                        <a:cubicBezTo>
                          <a:pt x="79513" y="304984"/>
                          <a:pt x="75006" y="358349"/>
                          <a:pt x="66261" y="410818"/>
                        </a:cubicBezTo>
                        <a:cubicBezTo>
                          <a:pt x="66258" y="410838"/>
                          <a:pt x="33133" y="510199"/>
                          <a:pt x="26504" y="530087"/>
                        </a:cubicBezTo>
                        <a:lnTo>
                          <a:pt x="13252" y="569844"/>
                        </a:lnTo>
                        <a:lnTo>
                          <a:pt x="0" y="609600"/>
                        </a:lnTo>
                        <a:lnTo>
                          <a:pt x="13252" y="808383"/>
                        </a:lnTo>
                      </a:path>
                    </a:pathLst>
                  </a:custGeom>
                  <a:noFill/>
                  <a:ln w="101600">
                    <a:solidFill>
                      <a:srgbClr val="0DC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" name="TextBox 2"/>
                <p:cNvSpPr txBox="1"/>
                <p:nvPr/>
              </p:nvSpPr>
              <p:spPr>
                <a:xfrm>
                  <a:off x="9727100" y="2743199"/>
                  <a:ext cx="1842052" cy="199028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rIns="0" rtlCol="0">
                  <a:spAutoFit/>
                </a:bodyPr>
                <a:lstStyle/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Amnesic Shellfish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Ciguatera 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Diarrhetic Shellfish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 smtClean="0"/>
                    <a:t>Neurotoxic </a:t>
                  </a:r>
                  <a:r>
                    <a:rPr lang="en-US" sz="1000" b="1" dirty="0"/>
                    <a:t>Shellfish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Paralytic Shellfish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Brown tide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CyanoHABs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Golden Algae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Karlodinium </a:t>
                  </a:r>
                </a:p>
              </p:txBody>
            </p:sp>
          </p:grpSp>
          <p:sp>
            <p:nvSpPr>
              <p:cNvPr id="23556" name="Freeform 8"/>
              <p:cNvSpPr>
                <a:spLocks/>
              </p:cNvSpPr>
              <p:nvPr/>
            </p:nvSpPr>
            <p:spPr bwMode="auto">
              <a:xfrm>
                <a:off x="7823201" y="1946275"/>
                <a:ext cx="252413" cy="139700"/>
              </a:xfrm>
              <a:custGeom>
                <a:avLst/>
                <a:gdLst>
                  <a:gd name="T0" fmla="*/ 0 w 252412"/>
                  <a:gd name="T1" fmla="*/ 95431 h 140494"/>
                  <a:gd name="T2" fmla="*/ 23815 w 252412"/>
                  <a:gd name="T3" fmla="*/ 79138 h 140494"/>
                  <a:gd name="T4" fmla="*/ 57157 w 252412"/>
                  <a:gd name="T5" fmla="*/ 72155 h 140494"/>
                  <a:gd name="T6" fmla="*/ 73828 w 252412"/>
                  <a:gd name="T7" fmla="*/ 62845 h 140494"/>
                  <a:gd name="T8" fmla="*/ 95261 w 252412"/>
                  <a:gd name="T9" fmla="*/ 72155 h 140494"/>
                  <a:gd name="T10" fmla="*/ 123840 w 252412"/>
                  <a:gd name="T11" fmla="*/ 72155 h 140494"/>
                  <a:gd name="T12" fmla="*/ 152422 w 252412"/>
                  <a:gd name="T13" fmla="*/ 62845 h 140494"/>
                  <a:gd name="T14" fmla="*/ 195289 w 252412"/>
                  <a:gd name="T15" fmla="*/ 30259 h 140494"/>
                  <a:gd name="T16" fmla="*/ 235776 w 252412"/>
                  <a:gd name="T17" fmla="*/ 2330 h 140494"/>
                  <a:gd name="T18" fmla="*/ 250065 w 252412"/>
                  <a:gd name="T19" fmla="*/ 0 h 140494"/>
                  <a:gd name="T20" fmla="*/ 252446 w 252412"/>
                  <a:gd name="T21" fmla="*/ 39570 h 140494"/>
                  <a:gd name="T22" fmla="*/ 245302 w 252412"/>
                  <a:gd name="T23" fmla="*/ 69827 h 140494"/>
                  <a:gd name="T24" fmla="*/ 219105 w 252412"/>
                  <a:gd name="T25" fmla="*/ 83792 h 140494"/>
                  <a:gd name="T26" fmla="*/ 195289 w 252412"/>
                  <a:gd name="T27" fmla="*/ 100085 h 140494"/>
                  <a:gd name="T28" fmla="*/ 173856 w 252412"/>
                  <a:gd name="T29" fmla="*/ 125689 h 140494"/>
                  <a:gd name="T30" fmla="*/ 135751 w 252412"/>
                  <a:gd name="T31" fmla="*/ 125689 h 140494"/>
                  <a:gd name="T32" fmla="*/ 109550 w 252412"/>
                  <a:gd name="T33" fmla="*/ 132672 h 140494"/>
                  <a:gd name="T34" fmla="*/ 83354 w 252412"/>
                  <a:gd name="T35" fmla="*/ 137326 h 140494"/>
                  <a:gd name="T36" fmla="*/ 59538 w 252412"/>
                  <a:gd name="T37" fmla="*/ 114051 h 140494"/>
                  <a:gd name="T38" fmla="*/ 0 w 252412"/>
                  <a:gd name="T39" fmla="*/ 95431 h 14049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52412"/>
                  <a:gd name="T61" fmla="*/ 0 h 140494"/>
                  <a:gd name="T62" fmla="*/ 252412 w 252412"/>
                  <a:gd name="T63" fmla="*/ 140494 h 14049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52412" h="140494">
                    <a:moveTo>
                      <a:pt x="0" y="97632"/>
                    </a:moveTo>
                    <a:lnTo>
                      <a:pt x="23812" y="80963"/>
                    </a:lnTo>
                    <a:lnTo>
                      <a:pt x="57150" y="73819"/>
                    </a:lnTo>
                    <a:lnTo>
                      <a:pt x="73819" y="64294"/>
                    </a:lnTo>
                    <a:lnTo>
                      <a:pt x="95250" y="73819"/>
                    </a:lnTo>
                    <a:lnTo>
                      <a:pt x="123825" y="73819"/>
                    </a:lnTo>
                    <a:lnTo>
                      <a:pt x="152400" y="64294"/>
                    </a:lnTo>
                    <a:lnTo>
                      <a:pt x="195262" y="30957"/>
                    </a:lnTo>
                    <a:lnTo>
                      <a:pt x="235744" y="2382"/>
                    </a:lnTo>
                    <a:lnTo>
                      <a:pt x="250031" y="0"/>
                    </a:lnTo>
                    <a:lnTo>
                      <a:pt x="252412" y="40482"/>
                    </a:lnTo>
                    <a:lnTo>
                      <a:pt x="245269" y="71438"/>
                    </a:lnTo>
                    <a:lnTo>
                      <a:pt x="219075" y="85725"/>
                    </a:lnTo>
                    <a:lnTo>
                      <a:pt x="195262" y="102394"/>
                    </a:lnTo>
                    <a:lnTo>
                      <a:pt x="173831" y="128588"/>
                    </a:lnTo>
                    <a:lnTo>
                      <a:pt x="135731" y="128588"/>
                    </a:lnTo>
                    <a:lnTo>
                      <a:pt x="109537" y="135732"/>
                    </a:lnTo>
                    <a:lnTo>
                      <a:pt x="83344" y="140494"/>
                    </a:lnTo>
                    <a:lnTo>
                      <a:pt x="59531" y="116682"/>
                    </a:lnTo>
                    <a:lnTo>
                      <a:pt x="0" y="97632"/>
                    </a:lnTo>
                    <a:close/>
                  </a:path>
                </a:pathLst>
              </a:custGeom>
              <a:solidFill>
                <a:srgbClr val="1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3566" name="Group 37"/>
              <p:cNvGrpSpPr>
                <a:grpSpLocks/>
              </p:cNvGrpSpPr>
              <p:nvPr/>
            </p:nvGrpSpPr>
            <p:grpSpPr bwMode="auto">
              <a:xfrm>
                <a:off x="5153025" y="4605339"/>
                <a:ext cx="2286000" cy="1787525"/>
                <a:chOff x="3581400" y="1371600"/>
                <a:chExt cx="2286000" cy="1787769"/>
              </a:xfrm>
            </p:grpSpPr>
            <p:pic>
              <p:nvPicPr>
                <p:cNvPr id="23572" name="Picture 38" descr="US_HABS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350" t="68034" r="35320" b="2585"/>
                <a:stretch>
                  <a:fillRect/>
                </a:stretch>
              </p:blipFill>
              <p:spPr bwMode="auto">
                <a:xfrm>
                  <a:off x="3581400" y="1371600"/>
                  <a:ext cx="2286000" cy="1787769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0" name="Freeform 39"/>
                <p:cNvSpPr/>
                <p:nvPr/>
              </p:nvSpPr>
              <p:spPr>
                <a:xfrm>
                  <a:off x="4114800" y="1619284"/>
                  <a:ext cx="266700" cy="357236"/>
                </a:xfrm>
                <a:custGeom>
                  <a:avLst/>
                  <a:gdLst>
                    <a:gd name="connsiteX0" fmla="*/ 223838 w 266700"/>
                    <a:gd name="connsiteY0" fmla="*/ 0 h 357188"/>
                    <a:gd name="connsiteX1" fmla="*/ 266700 w 266700"/>
                    <a:gd name="connsiteY1" fmla="*/ 128588 h 357188"/>
                    <a:gd name="connsiteX2" fmla="*/ 228600 w 266700"/>
                    <a:gd name="connsiteY2" fmla="*/ 142875 h 357188"/>
                    <a:gd name="connsiteX3" fmla="*/ 190500 w 266700"/>
                    <a:gd name="connsiteY3" fmla="*/ 157163 h 357188"/>
                    <a:gd name="connsiteX4" fmla="*/ 152400 w 266700"/>
                    <a:gd name="connsiteY4" fmla="*/ 180975 h 357188"/>
                    <a:gd name="connsiteX5" fmla="*/ 133350 w 266700"/>
                    <a:gd name="connsiteY5" fmla="*/ 214313 h 357188"/>
                    <a:gd name="connsiteX6" fmla="*/ 114300 w 266700"/>
                    <a:gd name="connsiteY6" fmla="*/ 252413 h 357188"/>
                    <a:gd name="connsiteX7" fmla="*/ 128588 w 266700"/>
                    <a:gd name="connsiteY7" fmla="*/ 314325 h 357188"/>
                    <a:gd name="connsiteX8" fmla="*/ 9525 w 266700"/>
                    <a:gd name="connsiteY8" fmla="*/ 357188 h 357188"/>
                    <a:gd name="connsiteX9" fmla="*/ 0 w 266700"/>
                    <a:gd name="connsiteY9" fmla="*/ 228600 h 357188"/>
                    <a:gd name="connsiteX10" fmla="*/ 28575 w 266700"/>
                    <a:gd name="connsiteY10" fmla="*/ 152400 h 357188"/>
                    <a:gd name="connsiteX11" fmla="*/ 57150 w 266700"/>
                    <a:gd name="connsiteY11" fmla="*/ 114300 h 357188"/>
                    <a:gd name="connsiteX12" fmla="*/ 76200 w 266700"/>
                    <a:gd name="connsiteY12" fmla="*/ 85725 h 357188"/>
                    <a:gd name="connsiteX13" fmla="*/ 147638 w 266700"/>
                    <a:gd name="connsiteY13" fmla="*/ 42863 h 357188"/>
                    <a:gd name="connsiteX14" fmla="*/ 176213 w 266700"/>
                    <a:gd name="connsiteY14" fmla="*/ 19050 h 357188"/>
                    <a:gd name="connsiteX15" fmla="*/ 223838 w 266700"/>
                    <a:gd name="connsiteY15" fmla="*/ 0 h 357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66700" h="357188">
                      <a:moveTo>
                        <a:pt x="223838" y="0"/>
                      </a:moveTo>
                      <a:lnTo>
                        <a:pt x="266700" y="128588"/>
                      </a:lnTo>
                      <a:lnTo>
                        <a:pt x="228600" y="142875"/>
                      </a:lnTo>
                      <a:lnTo>
                        <a:pt x="190500" y="157163"/>
                      </a:lnTo>
                      <a:lnTo>
                        <a:pt x="152400" y="180975"/>
                      </a:lnTo>
                      <a:lnTo>
                        <a:pt x="133350" y="214313"/>
                      </a:lnTo>
                      <a:lnTo>
                        <a:pt x="114300" y="252413"/>
                      </a:lnTo>
                      <a:lnTo>
                        <a:pt x="128588" y="314325"/>
                      </a:lnTo>
                      <a:lnTo>
                        <a:pt x="9525" y="357188"/>
                      </a:lnTo>
                      <a:lnTo>
                        <a:pt x="0" y="228600"/>
                      </a:lnTo>
                      <a:lnTo>
                        <a:pt x="28575" y="152400"/>
                      </a:lnTo>
                      <a:lnTo>
                        <a:pt x="57150" y="114300"/>
                      </a:lnTo>
                      <a:lnTo>
                        <a:pt x="76200" y="85725"/>
                      </a:lnTo>
                      <a:lnTo>
                        <a:pt x="147638" y="42863"/>
                      </a:lnTo>
                      <a:lnTo>
                        <a:pt x="176213" y="19050"/>
                      </a:lnTo>
                      <a:lnTo>
                        <a:pt x="22383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4352925" y="1581179"/>
                  <a:ext cx="352425" cy="252446"/>
                </a:xfrm>
                <a:custGeom>
                  <a:avLst/>
                  <a:gdLst>
                    <a:gd name="connsiteX0" fmla="*/ 0 w 352425"/>
                    <a:gd name="connsiteY0" fmla="*/ 42863 h 252413"/>
                    <a:gd name="connsiteX1" fmla="*/ 42863 w 352425"/>
                    <a:gd name="connsiteY1" fmla="*/ 142875 h 252413"/>
                    <a:gd name="connsiteX2" fmla="*/ 109538 w 352425"/>
                    <a:gd name="connsiteY2" fmla="*/ 128588 h 252413"/>
                    <a:gd name="connsiteX3" fmla="*/ 166688 w 352425"/>
                    <a:gd name="connsiteY3" fmla="*/ 142875 h 252413"/>
                    <a:gd name="connsiteX4" fmla="*/ 223838 w 352425"/>
                    <a:gd name="connsiteY4" fmla="*/ 152400 h 252413"/>
                    <a:gd name="connsiteX5" fmla="*/ 257175 w 352425"/>
                    <a:gd name="connsiteY5" fmla="*/ 180975 h 252413"/>
                    <a:gd name="connsiteX6" fmla="*/ 276225 w 352425"/>
                    <a:gd name="connsiteY6" fmla="*/ 214313 h 252413"/>
                    <a:gd name="connsiteX7" fmla="*/ 295275 w 352425"/>
                    <a:gd name="connsiteY7" fmla="*/ 252413 h 252413"/>
                    <a:gd name="connsiteX8" fmla="*/ 295275 w 352425"/>
                    <a:gd name="connsiteY8" fmla="*/ 252413 h 252413"/>
                    <a:gd name="connsiteX9" fmla="*/ 352425 w 352425"/>
                    <a:gd name="connsiteY9" fmla="*/ 104775 h 252413"/>
                    <a:gd name="connsiteX10" fmla="*/ 276225 w 352425"/>
                    <a:gd name="connsiteY10" fmla="*/ 38100 h 252413"/>
                    <a:gd name="connsiteX11" fmla="*/ 195263 w 352425"/>
                    <a:gd name="connsiteY11" fmla="*/ 0 h 252413"/>
                    <a:gd name="connsiteX12" fmla="*/ 100013 w 352425"/>
                    <a:gd name="connsiteY12" fmla="*/ 0 h 252413"/>
                    <a:gd name="connsiteX13" fmla="*/ 0 w 352425"/>
                    <a:gd name="connsiteY13" fmla="*/ 42863 h 252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2425" h="252413">
                      <a:moveTo>
                        <a:pt x="0" y="42863"/>
                      </a:moveTo>
                      <a:lnTo>
                        <a:pt x="42863" y="142875"/>
                      </a:lnTo>
                      <a:lnTo>
                        <a:pt x="109538" y="128588"/>
                      </a:lnTo>
                      <a:lnTo>
                        <a:pt x="166688" y="142875"/>
                      </a:lnTo>
                      <a:lnTo>
                        <a:pt x="223838" y="152400"/>
                      </a:lnTo>
                      <a:lnTo>
                        <a:pt x="257175" y="180975"/>
                      </a:lnTo>
                      <a:lnTo>
                        <a:pt x="276225" y="214313"/>
                      </a:lnTo>
                      <a:lnTo>
                        <a:pt x="295275" y="252413"/>
                      </a:lnTo>
                      <a:lnTo>
                        <a:pt x="295275" y="252413"/>
                      </a:lnTo>
                      <a:lnTo>
                        <a:pt x="352425" y="104775"/>
                      </a:lnTo>
                      <a:lnTo>
                        <a:pt x="276225" y="38100"/>
                      </a:lnTo>
                      <a:lnTo>
                        <a:pt x="195263" y="0"/>
                      </a:lnTo>
                      <a:lnTo>
                        <a:pt x="100013" y="0"/>
                      </a:lnTo>
                      <a:lnTo>
                        <a:pt x="0" y="4286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>
                  <a:off x="4662488" y="1681204"/>
                  <a:ext cx="266700" cy="204816"/>
                </a:xfrm>
                <a:custGeom>
                  <a:avLst/>
                  <a:gdLst>
                    <a:gd name="connsiteX0" fmla="*/ 0 w 266700"/>
                    <a:gd name="connsiteY0" fmla="*/ 147637 h 204787"/>
                    <a:gd name="connsiteX1" fmla="*/ 57150 w 266700"/>
                    <a:gd name="connsiteY1" fmla="*/ 4762 h 204787"/>
                    <a:gd name="connsiteX2" fmla="*/ 138112 w 266700"/>
                    <a:gd name="connsiteY2" fmla="*/ 0 h 204787"/>
                    <a:gd name="connsiteX3" fmla="*/ 176212 w 266700"/>
                    <a:gd name="connsiteY3" fmla="*/ 19050 h 204787"/>
                    <a:gd name="connsiteX4" fmla="*/ 238125 w 266700"/>
                    <a:gd name="connsiteY4" fmla="*/ 57150 h 204787"/>
                    <a:gd name="connsiteX5" fmla="*/ 261937 w 266700"/>
                    <a:gd name="connsiteY5" fmla="*/ 95250 h 204787"/>
                    <a:gd name="connsiteX6" fmla="*/ 266700 w 266700"/>
                    <a:gd name="connsiteY6" fmla="*/ 95250 h 204787"/>
                    <a:gd name="connsiteX7" fmla="*/ 204787 w 266700"/>
                    <a:gd name="connsiteY7" fmla="*/ 204787 h 204787"/>
                    <a:gd name="connsiteX8" fmla="*/ 157162 w 266700"/>
                    <a:gd name="connsiteY8" fmla="*/ 171450 h 204787"/>
                    <a:gd name="connsiteX9" fmla="*/ 147637 w 266700"/>
                    <a:gd name="connsiteY9" fmla="*/ 152400 h 204787"/>
                    <a:gd name="connsiteX10" fmla="*/ 119062 w 266700"/>
                    <a:gd name="connsiteY10" fmla="*/ 147637 h 204787"/>
                    <a:gd name="connsiteX11" fmla="*/ 90487 w 266700"/>
                    <a:gd name="connsiteY11" fmla="*/ 138112 h 204787"/>
                    <a:gd name="connsiteX12" fmla="*/ 76200 w 266700"/>
                    <a:gd name="connsiteY12" fmla="*/ 138112 h 204787"/>
                    <a:gd name="connsiteX13" fmla="*/ 0 w 266700"/>
                    <a:gd name="connsiteY13" fmla="*/ 147637 h 204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6700" h="204787">
                      <a:moveTo>
                        <a:pt x="0" y="147637"/>
                      </a:moveTo>
                      <a:lnTo>
                        <a:pt x="57150" y="4762"/>
                      </a:lnTo>
                      <a:lnTo>
                        <a:pt x="138112" y="0"/>
                      </a:lnTo>
                      <a:lnTo>
                        <a:pt x="176212" y="19050"/>
                      </a:lnTo>
                      <a:lnTo>
                        <a:pt x="238125" y="57150"/>
                      </a:lnTo>
                      <a:lnTo>
                        <a:pt x="261937" y="95250"/>
                      </a:lnTo>
                      <a:lnTo>
                        <a:pt x="266700" y="95250"/>
                      </a:lnTo>
                      <a:lnTo>
                        <a:pt x="204787" y="204787"/>
                      </a:lnTo>
                      <a:lnTo>
                        <a:pt x="157162" y="171450"/>
                      </a:lnTo>
                      <a:lnTo>
                        <a:pt x="147637" y="152400"/>
                      </a:lnTo>
                      <a:lnTo>
                        <a:pt x="119062" y="147637"/>
                      </a:lnTo>
                      <a:lnTo>
                        <a:pt x="90487" y="138112"/>
                      </a:lnTo>
                      <a:lnTo>
                        <a:pt x="76200" y="138112"/>
                      </a:lnTo>
                      <a:lnTo>
                        <a:pt x="0" y="1476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4872038" y="1766941"/>
                  <a:ext cx="414337" cy="323894"/>
                </a:xfrm>
                <a:custGeom>
                  <a:avLst/>
                  <a:gdLst>
                    <a:gd name="connsiteX0" fmla="*/ 0 w 414337"/>
                    <a:gd name="connsiteY0" fmla="*/ 114300 h 323850"/>
                    <a:gd name="connsiteX1" fmla="*/ 61912 w 414337"/>
                    <a:gd name="connsiteY1" fmla="*/ 4762 h 323850"/>
                    <a:gd name="connsiteX2" fmla="*/ 123825 w 414337"/>
                    <a:gd name="connsiteY2" fmla="*/ 0 h 323850"/>
                    <a:gd name="connsiteX3" fmla="*/ 180975 w 414337"/>
                    <a:gd name="connsiteY3" fmla="*/ 28575 h 323850"/>
                    <a:gd name="connsiteX4" fmla="*/ 238125 w 414337"/>
                    <a:gd name="connsiteY4" fmla="*/ 47625 h 323850"/>
                    <a:gd name="connsiteX5" fmla="*/ 280987 w 414337"/>
                    <a:gd name="connsiteY5" fmla="*/ 71437 h 323850"/>
                    <a:gd name="connsiteX6" fmla="*/ 333375 w 414337"/>
                    <a:gd name="connsiteY6" fmla="*/ 133350 h 323850"/>
                    <a:gd name="connsiteX7" fmla="*/ 309562 w 414337"/>
                    <a:gd name="connsiteY7" fmla="*/ 95250 h 323850"/>
                    <a:gd name="connsiteX8" fmla="*/ 376237 w 414337"/>
                    <a:gd name="connsiteY8" fmla="*/ 128587 h 323850"/>
                    <a:gd name="connsiteX9" fmla="*/ 400050 w 414337"/>
                    <a:gd name="connsiteY9" fmla="*/ 176212 h 323850"/>
                    <a:gd name="connsiteX10" fmla="*/ 414337 w 414337"/>
                    <a:gd name="connsiteY10" fmla="*/ 242887 h 323850"/>
                    <a:gd name="connsiteX11" fmla="*/ 290512 w 414337"/>
                    <a:gd name="connsiteY11" fmla="*/ 323850 h 323850"/>
                    <a:gd name="connsiteX12" fmla="*/ 295275 w 414337"/>
                    <a:gd name="connsiteY12" fmla="*/ 271462 h 323850"/>
                    <a:gd name="connsiteX13" fmla="*/ 252412 w 414337"/>
                    <a:gd name="connsiteY13" fmla="*/ 223837 h 323850"/>
                    <a:gd name="connsiteX14" fmla="*/ 223837 w 414337"/>
                    <a:gd name="connsiteY14" fmla="*/ 209550 h 323850"/>
                    <a:gd name="connsiteX15" fmla="*/ 204787 w 414337"/>
                    <a:gd name="connsiteY15" fmla="*/ 190500 h 323850"/>
                    <a:gd name="connsiteX16" fmla="*/ 166687 w 414337"/>
                    <a:gd name="connsiteY16" fmla="*/ 185737 h 323850"/>
                    <a:gd name="connsiteX17" fmla="*/ 157162 w 414337"/>
                    <a:gd name="connsiteY17" fmla="*/ 171450 h 323850"/>
                    <a:gd name="connsiteX18" fmla="*/ 128587 w 414337"/>
                    <a:gd name="connsiteY18" fmla="*/ 157162 h 323850"/>
                    <a:gd name="connsiteX19" fmla="*/ 90487 w 414337"/>
                    <a:gd name="connsiteY19" fmla="*/ 142875 h 323850"/>
                    <a:gd name="connsiteX20" fmla="*/ 76200 w 414337"/>
                    <a:gd name="connsiteY20" fmla="*/ 138112 h 323850"/>
                    <a:gd name="connsiteX21" fmla="*/ 0 w 414337"/>
                    <a:gd name="connsiteY21" fmla="*/ 114300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14337" h="323850">
                      <a:moveTo>
                        <a:pt x="0" y="114300"/>
                      </a:moveTo>
                      <a:lnTo>
                        <a:pt x="61912" y="4762"/>
                      </a:lnTo>
                      <a:lnTo>
                        <a:pt x="123825" y="0"/>
                      </a:lnTo>
                      <a:lnTo>
                        <a:pt x="180975" y="28575"/>
                      </a:lnTo>
                      <a:lnTo>
                        <a:pt x="238125" y="47625"/>
                      </a:lnTo>
                      <a:lnTo>
                        <a:pt x="280987" y="71437"/>
                      </a:lnTo>
                      <a:lnTo>
                        <a:pt x="333375" y="133350"/>
                      </a:lnTo>
                      <a:lnTo>
                        <a:pt x="309562" y="95250"/>
                      </a:lnTo>
                      <a:lnTo>
                        <a:pt x="376237" y="128587"/>
                      </a:lnTo>
                      <a:lnTo>
                        <a:pt x="400050" y="176212"/>
                      </a:lnTo>
                      <a:lnTo>
                        <a:pt x="414337" y="242887"/>
                      </a:lnTo>
                      <a:lnTo>
                        <a:pt x="290512" y="323850"/>
                      </a:lnTo>
                      <a:lnTo>
                        <a:pt x="295275" y="271462"/>
                      </a:lnTo>
                      <a:lnTo>
                        <a:pt x="252412" y="223837"/>
                      </a:lnTo>
                      <a:lnTo>
                        <a:pt x="223837" y="209550"/>
                      </a:lnTo>
                      <a:lnTo>
                        <a:pt x="204787" y="190500"/>
                      </a:lnTo>
                      <a:lnTo>
                        <a:pt x="166687" y="185737"/>
                      </a:lnTo>
                      <a:lnTo>
                        <a:pt x="157162" y="171450"/>
                      </a:lnTo>
                      <a:lnTo>
                        <a:pt x="128587" y="157162"/>
                      </a:lnTo>
                      <a:lnTo>
                        <a:pt x="90487" y="142875"/>
                      </a:lnTo>
                      <a:lnTo>
                        <a:pt x="76200" y="138112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4814888" y="2005098"/>
                  <a:ext cx="685800" cy="652552"/>
                </a:xfrm>
                <a:custGeom>
                  <a:avLst/>
                  <a:gdLst>
                    <a:gd name="connsiteX0" fmla="*/ 371475 w 685800"/>
                    <a:gd name="connsiteY0" fmla="*/ 85725 h 652462"/>
                    <a:gd name="connsiteX1" fmla="*/ 371475 w 685800"/>
                    <a:gd name="connsiteY1" fmla="*/ 85725 h 652462"/>
                    <a:gd name="connsiteX2" fmla="*/ 500062 w 685800"/>
                    <a:gd name="connsiteY2" fmla="*/ 0 h 652462"/>
                    <a:gd name="connsiteX3" fmla="*/ 542925 w 685800"/>
                    <a:gd name="connsiteY3" fmla="*/ 42862 h 652462"/>
                    <a:gd name="connsiteX4" fmla="*/ 595312 w 685800"/>
                    <a:gd name="connsiteY4" fmla="*/ 104775 h 652462"/>
                    <a:gd name="connsiteX5" fmla="*/ 642937 w 685800"/>
                    <a:gd name="connsiteY5" fmla="*/ 157162 h 652462"/>
                    <a:gd name="connsiteX6" fmla="*/ 676275 w 685800"/>
                    <a:gd name="connsiteY6" fmla="*/ 261937 h 652462"/>
                    <a:gd name="connsiteX7" fmla="*/ 685800 w 685800"/>
                    <a:gd name="connsiteY7" fmla="*/ 319087 h 652462"/>
                    <a:gd name="connsiteX8" fmla="*/ 642937 w 685800"/>
                    <a:gd name="connsiteY8" fmla="*/ 423862 h 652462"/>
                    <a:gd name="connsiteX9" fmla="*/ 585787 w 685800"/>
                    <a:gd name="connsiteY9" fmla="*/ 504825 h 652462"/>
                    <a:gd name="connsiteX10" fmla="*/ 523875 w 685800"/>
                    <a:gd name="connsiteY10" fmla="*/ 557212 h 652462"/>
                    <a:gd name="connsiteX11" fmla="*/ 395287 w 685800"/>
                    <a:gd name="connsiteY11" fmla="*/ 623887 h 652462"/>
                    <a:gd name="connsiteX12" fmla="*/ 309562 w 685800"/>
                    <a:gd name="connsiteY12" fmla="*/ 652462 h 652462"/>
                    <a:gd name="connsiteX13" fmla="*/ 180975 w 685800"/>
                    <a:gd name="connsiteY13" fmla="*/ 614362 h 652462"/>
                    <a:gd name="connsiteX14" fmla="*/ 109537 w 685800"/>
                    <a:gd name="connsiteY14" fmla="*/ 557212 h 652462"/>
                    <a:gd name="connsiteX15" fmla="*/ 33337 w 685800"/>
                    <a:gd name="connsiteY15" fmla="*/ 452437 h 652462"/>
                    <a:gd name="connsiteX16" fmla="*/ 9525 w 685800"/>
                    <a:gd name="connsiteY16" fmla="*/ 385762 h 652462"/>
                    <a:gd name="connsiteX17" fmla="*/ 0 w 685800"/>
                    <a:gd name="connsiteY17" fmla="*/ 300037 h 652462"/>
                    <a:gd name="connsiteX18" fmla="*/ 123825 w 685800"/>
                    <a:gd name="connsiteY18" fmla="*/ 209550 h 652462"/>
                    <a:gd name="connsiteX19" fmla="*/ 119062 w 685800"/>
                    <a:gd name="connsiteY19" fmla="*/ 257175 h 652462"/>
                    <a:gd name="connsiteX20" fmla="*/ 119062 w 685800"/>
                    <a:gd name="connsiteY20" fmla="*/ 261937 h 652462"/>
                    <a:gd name="connsiteX21" fmla="*/ 138112 w 685800"/>
                    <a:gd name="connsiteY21" fmla="*/ 323850 h 652462"/>
                    <a:gd name="connsiteX22" fmla="*/ 157162 w 685800"/>
                    <a:gd name="connsiteY22" fmla="*/ 352425 h 652462"/>
                    <a:gd name="connsiteX23" fmla="*/ 157162 w 685800"/>
                    <a:gd name="connsiteY23" fmla="*/ 352425 h 652462"/>
                    <a:gd name="connsiteX24" fmla="*/ 157162 w 685800"/>
                    <a:gd name="connsiteY24" fmla="*/ 409575 h 652462"/>
                    <a:gd name="connsiteX25" fmla="*/ 161925 w 685800"/>
                    <a:gd name="connsiteY25" fmla="*/ 376237 h 652462"/>
                    <a:gd name="connsiteX26" fmla="*/ 185737 w 685800"/>
                    <a:gd name="connsiteY26" fmla="*/ 442912 h 652462"/>
                    <a:gd name="connsiteX27" fmla="*/ 228600 w 685800"/>
                    <a:gd name="connsiteY27" fmla="*/ 481012 h 652462"/>
                    <a:gd name="connsiteX28" fmla="*/ 295275 w 685800"/>
                    <a:gd name="connsiteY28" fmla="*/ 500062 h 652462"/>
                    <a:gd name="connsiteX29" fmla="*/ 314325 w 685800"/>
                    <a:gd name="connsiteY29" fmla="*/ 504825 h 652462"/>
                    <a:gd name="connsiteX30" fmla="*/ 361950 w 685800"/>
                    <a:gd name="connsiteY30" fmla="*/ 495300 h 652462"/>
                    <a:gd name="connsiteX31" fmla="*/ 400050 w 685800"/>
                    <a:gd name="connsiteY31" fmla="*/ 466725 h 652462"/>
                    <a:gd name="connsiteX32" fmla="*/ 423862 w 685800"/>
                    <a:gd name="connsiteY32" fmla="*/ 447675 h 652462"/>
                    <a:gd name="connsiteX33" fmla="*/ 433387 w 685800"/>
                    <a:gd name="connsiteY33" fmla="*/ 428625 h 652462"/>
                    <a:gd name="connsiteX34" fmla="*/ 466725 w 685800"/>
                    <a:gd name="connsiteY34" fmla="*/ 414337 h 652462"/>
                    <a:gd name="connsiteX35" fmla="*/ 490537 w 685800"/>
                    <a:gd name="connsiteY35" fmla="*/ 390525 h 652462"/>
                    <a:gd name="connsiteX36" fmla="*/ 519112 w 685800"/>
                    <a:gd name="connsiteY36" fmla="*/ 357187 h 652462"/>
                    <a:gd name="connsiteX37" fmla="*/ 538162 w 685800"/>
                    <a:gd name="connsiteY37" fmla="*/ 333375 h 652462"/>
                    <a:gd name="connsiteX38" fmla="*/ 542925 w 685800"/>
                    <a:gd name="connsiteY38" fmla="*/ 304800 h 652462"/>
                    <a:gd name="connsiteX39" fmla="*/ 538162 w 685800"/>
                    <a:gd name="connsiteY39" fmla="*/ 271462 h 652462"/>
                    <a:gd name="connsiteX40" fmla="*/ 519112 w 685800"/>
                    <a:gd name="connsiteY40" fmla="*/ 219075 h 652462"/>
                    <a:gd name="connsiteX41" fmla="*/ 500062 w 685800"/>
                    <a:gd name="connsiteY41" fmla="*/ 185737 h 652462"/>
                    <a:gd name="connsiteX42" fmla="*/ 466725 w 685800"/>
                    <a:gd name="connsiteY42" fmla="*/ 157162 h 652462"/>
                    <a:gd name="connsiteX43" fmla="*/ 438150 w 685800"/>
                    <a:gd name="connsiteY43" fmla="*/ 128587 h 652462"/>
                    <a:gd name="connsiteX44" fmla="*/ 371475 w 685800"/>
                    <a:gd name="connsiteY44" fmla="*/ 85725 h 652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685800" h="652462">
                      <a:moveTo>
                        <a:pt x="371475" y="85725"/>
                      </a:moveTo>
                      <a:lnTo>
                        <a:pt x="371475" y="85725"/>
                      </a:lnTo>
                      <a:lnTo>
                        <a:pt x="500062" y="0"/>
                      </a:lnTo>
                      <a:lnTo>
                        <a:pt x="542925" y="42862"/>
                      </a:lnTo>
                      <a:lnTo>
                        <a:pt x="595312" y="104775"/>
                      </a:lnTo>
                      <a:lnTo>
                        <a:pt x="642937" y="157162"/>
                      </a:lnTo>
                      <a:lnTo>
                        <a:pt x="676275" y="261937"/>
                      </a:lnTo>
                      <a:lnTo>
                        <a:pt x="685800" y="319087"/>
                      </a:lnTo>
                      <a:lnTo>
                        <a:pt x="642937" y="423862"/>
                      </a:lnTo>
                      <a:lnTo>
                        <a:pt x="585787" y="504825"/>
                      </a:lnTo>
                      <a:lnTo>
                        <a:pt x="523875" y="557212"/>
                      </a:lnTo>
                      <a:lnTo>
                        <a:pt x="395287" y="623887"/>
                      </a:lnTo>
                      <a:lnTo>
                        <a:pt x="309562" y="652462"/>
                      </a:lnTo>
                      <a:lnTo>
                        <a:pt x="180975" y="614362"/>
                      </a:lnTo>
                      <a:lnTo>
                        <a:pt x="109537" y="557212"/>
                      </a:lnTo>
                      <a:lnTo>
                        <a:pt x="33337" y="452437"/>
                      </a:lnTo>
                      <a:lnTo>
                        <a:pt x="9525" y="385762"/>
                      </a:lnTo>
                      <a:lnTo>
                        <a:pt x="0" y="300037"/>
                      </a:lnTo>
                      <a:lnTo>
                        <a:pt x="123825" y="209550"/>
                      </a:lnTo>
                      <a:lnTo>
                        <a:pt x="119062" y="257175"/>
                      </a:lnTo>
                      <a:lnTo>
                        <a:pt x="119062" y="261937"/>
                      </a:lnTo>
                      <a:lnTo>
                        <a:pt x="138112" y="323850"/>
                      </a:lnTo>
                      <a:lnTo>
                        <a:pt x="157162" y="352425"/>
                      </a:lnTo>
                      <a:lnTo>
                        <a:pt x="157162" y="352425"/>
                      </a:lnTo>
                      <a:lnTo>
                        <a:pt x="157162" y="409575"/>
                      </a:lnTo>
                      <a:lnTo>
                        <a:pt x="161925" y="376237"/>
                      </a:lnTo>
                      <a:lnTo>
                        <a:pt x="185737" y="442912"/>
                      </a:lnTo>
                      <a:lnTo>
                        <a:pt x="228600" y="481012"/>
                      </a:lnTo>
                      <a:lnTo>
                        <a:pt x="295275" y="500062"/>
                      </a:lnTo>
                      <a:lnTo>
                        <a:pt x="314325" y="504825"/>
                      </a:lnTo>
                      <a:lnTo>
                        <a:pt x="361950" y="495300"/>
                      </a:lnTo>
                      <a:lnTo>
                        <a:pt x="400050" y="466725"/>
                      </a:lnTo>
                      <a:lnTo>
                        <a:pt x="423862" y="447675"/>
                      </a:lnTo>
                      <a:lnTo>
                        <a:pt x="433387" y="428625"/>
                      </a:lnTo>
                      <a:lnTo>
                        <a:pt x="466725" y="414337"/>
                      </a:lnTo>
                      <a:lnTo>
                        <a:pt x="490537" y="390525"/>
                      </a:lnTo>
                      <a:lnTo>
                        <a:pt x="519112" y="357187"/>
                      </a:lnTo>
                      <a:lnTo>
                        <a:pt x="538162" y="333375"/>
                      </a:lnTo>
                      <a:lnTo>
                        <a:pt x="542925" y="304800"/>
                      </a:lnTo>
                      <a:lnTo>
                        <a:pt x="538162" y="271462"/>
                      </a:lnTo>
                      <a:lnTo>
                        <a:pt x="519112" y="219075"/>
                      </a:lnTo>
                      <a:lnTo>
                        <a:pt x="500062" y="185737"/>
                      </a:lnTo>
                      <a:lnTo>
                        <a:pt x="466725" y="157162"/>
                      </a:lnTo>
                      <a:lnTo>
                        <a:pt x="438150" y="128587"/>
                      </a:lnTo>
                      <a:lnTo>
                        <a:pt x="371475" y="857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4505325" y="1990810"/>
                  <a:ext cx="438150" cy="328657"/>
                </a:xfrm>
                <a:custGeom>
                  <a:avLst/>
                  <a:gdLst>
                    <a:gd name="connsiteX0" fmla="*/ 285750 w 438150"/>
                    <a:gd name="connsiteY0" fmla="*/ 328613 h 328613"/>
                    <a:gd name="connsiteX1" fmla="*/ 285750 w 438150"/>
                    <a:gd name="connsiteY1" fmla="*/ 328613 h 328613"/>
                    <a:gd name="connsiteX2" fmla="*/ 361950 w 438150"/>
                    <a:gd name="connsiteY2" fmla="*/ 295275 h 328613"/>
                    <a:gd name="connsiteX3" fmla="*/ 376238 w 438150"/>
                    <a:gd name="connsiteY3" fmla="*/ 266700 h 328613"/>
                    <a:gd name="connsiteX4" fmla="*/ 390525 w 438150"/>
                    <a:gd name="connsiteY4" fmla="*/ 257175 h 328613"/>
                    <a:gd name="connsiteX5" fmla="*/ 409575 w 438150"/>
                    <a:gd name="connsiteY5" fmla="*/ 233363 h 328613"/>
                    <a:gd name="connsiteX6" fmla="*/ 419100 w 438150"/>
                    <a:gd name="connsiteY6" fmla="*/ 219075 h 328613"/>
                    <a:gd name="connsiteX7" fmla="*/ 433388 w 438150"/>
                    <a:gd name="connsiteY7" fmla="*/ 209550 h 328613"/>
                    <a:gd name="connsiteX8" fmla="*/ 438150 w 438150"/>
                    <a:gd name="connsiteY8" fmla="*/ 204788 h 328613"/>
                    <a:gd name="connsiteX9" fmla="*/ 400050 w 438150"/>
                    <a:gd name="connsiteY9" fmla="*/ 223838 h 328613"/>
                    <a:gd name="connsiteX10" fmla="*/ 366713 w 438150"/>
                    <a:gd name="connsiteY10" fmla="*/ 209550 h 328613"/>
                    <a:gd name="connsiteX11" fmla="*/ 314325 w 438150"/>
                    <a:gd name="connsiteY11" fmla="*/ 190500 h 328613"/>
                    <a:gd name="connsiteX12" fmla="*/ 295275 w 438150"/>
                    <a:gd name="connsiteY12" fmla="*/ 166688 h 328613"/>
                    <a:gd name="connsiteX13" fmla="*/ 285750 w 438150"/>
                    <a:gd name="connsiteY13" fmla="*/ 133350 h 328613"/>
                    <a:gd name="connsiteX14" fmla="*/ 266700 w 438150"/>
                    <a:gd name="connsiteY14" fmla="*/ 128588 h 328613"/>
                    <a:gd name="connsiteX15" fmla="*/ 219075 w 438150"/>
                    <a:gd name="connsiteY15" fmla="*/ 123825 h 328613"/>
                    <a:gd name="connsiteX16" fmla="*/ 157163 w 438150"/>
                    <a:gd name="connsiteY16" fmla="*/ 114300 h 328613"/>
                    <a:gd name="connsiteX17" fmla="*/ 138113 w 438150"/>
                    <a:gd name="connsiteY17" fmla="*/ 80963 h 328613"/>
                    <a:gd name="connsiteX18" fmla="*/ 114300 w 438150"/>
                    <a:gd name="connsiteY18" fmla="*/ 66675 h 328613"/>
                    <a:gd name="connsiteX19" fmla="*/ 95250 w 438150"/>
                    <a:gd name="connsiteY19" fmla="*/ 23813 h 328613"/>
                    <a:gd name="connsiteX20" fmla="*/ 76200 w 438150"/>
                    <a:gd name="connsiteY20" fmla="*/ 0 h 328613"/>
                    <a:gd name="connsiteX21" fmla="*/ 0 w 438150"/>
                    <a:gd name="connsiteY21" fmla="*/ 147638 h 328613"/>
                    <a:gd name="connsiteX22" fmla="*/ 38100 w 438150"/>
                    <a:gd name="connsiteY22" fmla="*/ 195263 h 328613"/>
                    <a:gd name="connsiteX23" fmla="*/ 119063 w 438150"/>
                    <a:gd name="connsiteY23" fmla="*/ 242888 h 328613"/>
                    <a:gd name="connsiteX24" fmla="*/ 180975 w 438150"/>
                    <a:gd name="connsiteY24" fmla="*/ 261938 h 328613"/>
                    <a:gd name="connsiteX25" fmla="*/ 195263 w 438150"/>
                    <a:gd name="connsiteY25" fmla="*/ 261938 h 328613"/>
                    <a:gd name="connsiteX26" fmla="*/ 285750 w 438150"/>
                    <a:gd name="connsiteY26" fmla="*/ 328613 h 328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38150" h="328613">
                      <a:moveTo>
                        <a:pt x="285750" y="328613"/>
                      </a:moveTo>
                      <a:lnTo>
                        <a:pt x="285750" y="328613"/>
                      </a:lnTo>
                      <a:cubicBezTo>
                        <a:pt x="311150" y="317500"/>
                        <a:pt x="337714" y="308739"/>
                        <a:pt x="361950" y="295275"/>
                      </a:cubicBezTo>
                      <a:cubicBezTo>
                        <a:pt x="376402" y="287246"/>
                        <a:pt x="367786" y="277265"/>
                        <a:pt x="376238" y="266700"/>
                      </a:cubicBezTo>
                      <a:cubicBezTo>
                        <a:pt x="379814" y="262231"/>
                        <a:pt x="385763" y="260350"/>
                        <a:pt x="390525" y="257175"/>
                      </a:cubicBezTo>
                      <a:cubicBezTo>
                        <a:pt x="399798" y="229360"/>
                        <a:pt x="388033" y="254906"/>
                        <a:pt x="409575" y="233363"/>
                      </a:cubicBezTo>
                      <a:cubicBezTo>
                        <a:pt x="413622" y="229315"/>
                        <a:pt x="415053" y="223122"/>
                        <a:pt x="419100" y="219075"/>
                      </a:cubicBezTo>
                      <a:cubicBezTo>
                        <a:pt x="423147" y="215028"/>
                        <a:pt x="428809" y="212984"/>
                        <a:pt x="433388" y="209550"/>
                      </a:cubicBezTo>
                      <a:cubicBezTo>
                        <a:pt x="435184" y="208203"/>
                        <a:pt x="436563" y="206375"/>
                        <a:pt x="438150" y="204788"/>
                      </a:cubicBezTo>
                      <a:lnTo>
                        <a:pt x="400050" y="223838"/>
                      </a:lnTo>
                      <a:lnTo>
                        <a:pt x="366713" y="209550"/>
                      </a:lnTo>
                      <a:lnTo>
                        <a:pt x="314325" y="190500"/>
                      </a:lnTo>
                      <a:lnTo>
                        <a:pt x="295275" y="166688"/>
                      </a:lnTo>
                      <a:lnTo>
                        <a:pt x="285750" y="133350"/>
                      </a:lnTo>
                      <a:lnTo>
                        <a:pt x="266700" y="128588"/>
                      </a:lnTo>
                      <a:lnTo>
                        <a:pt x="219075" y="123825"/>
                      </a:lnTo>
                      <a:lnTo>
                        <a:pt x="157163" y="114300"/>
                      </a:lnTo>
                      <a:lnTo>
                        <a:pt x="138113" y="80963"/>
                      </a:lnTo>
                      <a:lnTo>
                        <a:pt x="114300" y="66675"/>
                      </a:lnTo>
                      <a:lnTo>
                        <a:pt x="95250" y="23813"/>
                      </a:lnTo>
                      <a:lnTo>
                        <a:pt x="76200" y="0"/>
                      </a:lnTo>
                      <a:lnTo>
                        <a:pt x="0" y="147638"/>
                      </a:lnTo>
                      <a:lnTo>
                        <a:pt x="38100" y="195263"/>
                      </a:lnTo>
                      <a:lnTo>
                        <a:pt x="119063" y="242888"/>
                      </a:lnTo>
                      <a:lnTo>
                        <a:pt x="180975" y="261938"/>
                      </a:lnTo>
                      <a:lnTo>
                        <a:pt x="195263" y="261938"/>
                      </a:lnTo>
                      <a:lnTo>
                        <a:pt x="285750" y="32861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>
                  <a:off x="4119563" y="1933652"/>
                  <a:ext cx="452437" cy="223868"/>
                </a:xfrm>
                <a:custGeom>
                  <a:avLst/>
                  <a:gdLst>
                    <a:gd name="connsiteX0" fmla="*/ 361950 w 452437"/>
                    <a:gd name="connsiteY0" fmla="*/ 209550 h 223838"/>
                    <a:gd name="connsiteX1" fmla="*/ 452437 w 452437"/>
                    <a:gd name="connsiteY1" fmla="*/ 52388 h 223838"/>
                    <a:gd name="connsiteX2" fmla="*/ 395287 w 452437"/>
                    <a:gd name="connsiteY2" fmla="*/ 57150 h 223838"/>
                    <a:gd name="connsiteX3" fmla="*/ 357187 w 452437"/>
                    <a:gd name="connsiteY3" fmla="*/ 61913 h 223838"/>
                    <a:gd name="connsiteX4" fmla="*/ 328612 w 452437"/>
                    <a:gd name="connsiteY4" fmla="*/ 52388 h 223838"/>
                    <a:gd name="connsiteX5" fmla="*/ 290512 w 452437"/>
                    <a:gd name="connsiteY5" fmla="*/ 66675 h 223838"/>
                    <a:gd name="connsiteX6" fmla="*/ 257175 w 452437"/>
                    <a:gd name="connsiteY6" fmla="*/ 80963 h 223838"/>
                    <a:gd name="connsiteX7" fmla="*/ 209550 w 452437"/>
                    <a:gd name="connsiteY7" fmla="*/ 66675 h 223838"/>
                    <a:gd name="connsiteX8" fmla="*/ 180975 w 452437"/>
                    <a:gd name="connsiteY8" fmla="*/ 42863 h 223838"/>
                    <a:gd name="connsiteX9" fmla="*/ 157162 w 452437"/>
                    <a:gd name="connsiteY9" fmla="*/ 33338 h 223838"/>
                    <a:gd name="connsiteX10" fmla="*/ 142875 w 452437"/>
                    <a:gd name="connsiteY10" fmla="*/ 9525 h 223838"/>
                    <a:gd name="connsiteX11" fmla="*/ 138112 w 452437"/>
                    <a:gd name="connsiteY11" fmla="*/ 0 h 223838"/>
                    <a:gd name="connsiteX12" fmla="*/ 19050 w 452437"/>
                    <a:gd name="connsiteY12" fmla="*/ 42863 h 223838"/>
                    <a:gd name="connsiteX13" fmla="*/ 0 w 452437"/>
                    <a:gd name="connsiteY13" fmla="*/ 52388 h 223838"/>
                    <a:gd name="connsiteX14" fmla="*/ 76200 w 452437"/>
                    <a:gd name="connsiteY14" fmla="*/ 157163 h 223838"/>
                    <a:gd name="connsiteX15" fmla="*/ 161925 w 452437"/>
                    <a:gd name="connsiteY15" fmla="*/ 200025 h 223838"/>
                    <a:gd name="connsiteX16" fmla="*/ 223837 w 452437"/>
                    <a:gd name="connsiteY16" fmla="*/ 219075 h 223838"/>
                    <a:gd name="connsiteX17" fmla="*/ 290512 w 452437"/>
                    <a:gd name="connsiteY17" fmla="*/ 223838 h 223838"/>
                    <a:gd name="connsiteX18" fmla="*/ 361950 w 452437"/>
                    <a:gd name="connsiteY18" fmla="*/ 209550 h 223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2437" h="223838">
                      <a:moveTo>
                        <a:pt x="361950" y="209550"/>
                      </a:moveTo>
                      <a:lnTo>
                        <a:pt x="452437" y="52388"/>
                      </a:lnTo>
                      <a:lnTo>
                        <a:pt x="395287" y="57150"/>
                      </a:lnTo>
                      <a:lnTo>
                        <a:pt x="357187" y="61913"/>
                      </a:lnTo>
                      <a:lnTo>
                        <a:pt x="328612" y="52388"/>
                      </a:lnTo>
                      <a:lnTo>
                        <a:pt x="290512" y="66675"/>
                      </a:lnTo>
                      <a:lnTo>
                        <a:pt x="257175" y="80963"/>
                      </a:lnTo>
                      <a:lnTo>
                        <a:pt x="209550" y="66675"/>
                      </a:lnTo>
                      <a:lnTo>
                        <a:pt x="180975" y="42863"/>
                      </a:lnTo>
                      <a:lnTo>
                        <a:pt x="157162" y="33338"/>
                      </a:lnTo>
                      <a:lnTo>
                        <a:pt x="142875" y="9525"/>
                      </a:lnTo>
                      <a:lnTo>
                        <a:pt x="138112" y="0"/>
                      </a:lnTo>
                      <a:lnTo>
                        <a:pt x="19050" y="42863"/>
                      </a:lnTo>
                      <a:lnTo>
                        <a:pt x="0" y="52388"/>
                      </a:lnTo>
                      <a:lnTo>
                        <a:pt x="76200" y="157163"/>
                      </a:lnTo>
                      <a:lnTo>
                        <a:pt x="161925" y="200025"/>
                      </a:lnTo>
                      <a:lnTo>
                        <a:pt x="223837" y="219075"/>
                      </a:lnTo>
                      <a:lnTo>
                        <a:pt x="290512" y="223838"/>
                      </a:lnTo>
                      <a:lnTo>
                        <a:pt x="361950" y="2095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5095875" y="2233730"/>
                  <a:ext cx="85725" cy="100027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4273550" y="1439871"/>
                  <a:ext cx="1466850" cy="1474989"/>
                </a:xfrm>
                <a:custGeom>
                  <a:avLst/>
                  <a:gdLst>
                    <a:gd name="connsiteX0" fmla="*/ 99588 w 1466661"/>
                    <a:gd name="connsiteY0" fmla="*/ 226337 h 1475715"/>
                    <a:gd name="connsiteX1" fmla="*/ 307817 w 1466661"/>
                    <a:gd name="connsiteY1" fmla="*/ 226337 h 1475715"/>
                    <a:gd name="connsiteX2" fmla="*/ 506994 w 1466661"/>
                    <a:gd name="connsiteY2" fmla="*/ 325925 h 1475715"/>
                    <a:gd name="connsiteX3" fmla="*/ 787651 w 1466661"/>
                    <a:gd name="connsiteY3" fmla="*/ 425513 h 1475715"/>
                    <a:gd name="connsiteX4" fmla="*/ 959667 w 1466661"/>
                    <a:gd name="connsiteY4" fmla="*/ 534154 h 1475715"/>
                    <a:gd name="connsiteX5" fmla="*/ 1140736 w 1466661"/>
                    <a:gd name="connsiteY5" fmla="*/ 778598 h 1475715"/>
                    <a:gd name="connsiteX6" fmla="*/ 1158843 w 1466661"/>
                    <a:gd name="connsiteY6" fmla="*/ 914400 h 1475715"/>
                    <a:gd name="connsiteX7" fmla="*/ 1059255 w 1466661"/>
                    <a:gd name="connsiteY7" fmla="*/ 1050202 h 1475715"/>
                    <a:gd name="connsiteX8" fmla="*/ 796705 w 1466661"/>
                    <a:gd name="connsiteY8" fmla="*/ 1167897 h 1475715"/>
                    <a:gd name="connsiteX9" fmla="*/ 651849 w 1466661"/>
                    <a:gd name="connsiteY9" fmla="*/ 1013988 h 1475715"/>
                    <a:gd name="connsiteX10" fmla="*/ 506994 w 1466661"/>
                    <a:gd name="connsiteY10" fmla="*/ 778598 h 1475715"/>
                    <a:gd name="connsiteX11" fmla="*/ 325924 w 1466661"/>
                    <a:gd name="connsiteY11" fmla="*/ 706170 h 1475715"/>
                    <a:gd name="connsiteX12" fmla="*/ 190122 w 1466661"/>
                    <a:gd name="connsiteY12" fmla="*/ 968721 h 1475715"/>
                    <a:gd name="connsiteX13" fmla="*/ 506994 w 1466661"/>
                    <a:gd name="connsiteY13" fmla="*/ 1430448 h 1475715"/>
                    <a:gd name="connsiteX14" fmla="*/ 1113576 w 1466661"/>
                    <a:gd name="connsiteY14" fmla="*/ 1475715 h 1475715"/>
                    <a:gd name="connsiteX15" fmla="*/ 1466661 w 1466661"/>
                    <a:gd name="connsiteY15" fmla="*/ 1013988 h 1475715"/>
                    <a:gd name="connsiteX16" fmla="*/ 1339913 w 1466661"/>
                    <a:gd name="connsiteY16" fmla="*/ 398352 h 1475715"/>
                    <a:gd name="connsiteX17" fmla="*/ 787651 w 1466661"/>
                    <a:gd name="connsiteY17" fmla="*/ 81481 h 1475715"/>
                    <a:gd name="connsiteX18" fmla="*/ 244443 w 1466661"/>
                    <a:gd name="connsiteY18" fmla="*/ 0 h 1475715"/>
                    <a:gd name="connsiteX19" fmla="*/ 0 w 1466661"/>
                    <a:gd name="connsiteY19" fmla="*/ 0 h 1475715"/>
                    <a:gd name="connsiteX20" fmla="*/ 99588 w 1466661"/>
                    <a:gd name="connsiteY20" fmla="*/ 226337 h 1475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466661" h="1475715">
                      <a:moveTo>
                        <a:pt x="99588" y="226337"/>
                      </a:moveTo>
                      <a:lnTo>
                        <a:pt x="307817" y="226337"/>
                      </a:lnTo>
                      <a:lnTo>
                        <a:pt x="506994" y="325925"/>
                      </a:lnTo>
                      <a:lnTo>
                        <a:pt x="787651" y="425513"/>
                      </a:lnTo>
                      <a:lnTo>
                        <a:pt x="959667" y="534154"/>
                      </a:lnTo>
                      <a:lnTo>
                        <a:pt x="1140736" y="778598"/>
                      </a:lnTo>
                      <a:lnTo>
                        <a:pt x="1158843" y="914400"/>
                      </a:lnTo>
                      <a:lnTo>
                        <a:pt x="1059255" y="1050202"/>
                      </a:lnTo>
                      <a:lnTo>
                        <a:pt x="796705" y="1167897"/>
                      </a:lnTo>
                      <a:lnTo>
                        <a:pt x="651849" y="1013988"/>
                      </a:lnTo>
                      <a:lnTo>
                        <a:pt x="506994" y="778598"/>
                      </a:lnTo>
                      <a:lnTo>
                        <a:pt x="325924" y="706170"/>
                      </a:lnTo>
                      <a:lnTo>
                        <a:pt x="190122" y="968721"/>
                      </a:lnTo>
                      <a:lnTo>
                        <a:pt x="506994" y="1430448"/>
                      </a:lnTo>
                      <a:lnTo>
                        <a:pt x="1113576" y="1475715"/>
                      </a:lnTo>
                      <a:lnTo>
                        <a:pt x="1466661" y="1013988"/>
                      </a:lnTo>
                      <a:lnTo>
                        <a:pt x="1339913" y="398352"/>
                      </a:lnTo>
                      <a:lnTo>
                        <a:pt x="787651" y="81481"/>
                      </a:lnTo>
                      <a:lnTo>
                        <a:pt x="244443" y="0"/>
                      </a:lnTo>
                      <a:lnTo>
                        <a:pt x="0" y="0"/>
                      </a:lnTo>
                      <a:lnTo>
                        <a:pt x="99588" y="2263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>
                  <a:off x="3929063" y="1447810"/>
                  <a:ext cx="706437" cy="987560"/>
                </a:xfrm>
                <a:custGeom>
                  <a:avLst/>
                  <a:gdLst>
                    <a:gd name="connsiteX0" fmla="*/ 407406 w 706170"/>
                    <a:gd name="connsiteY0" fmla="*/ 217284 h 986828"/>
                    <a:gd name="connsiteX1" fmla="*/ 280657 w 706170"/>
                    <a:gd name="connsiteY1" fmla="*/ 334979 h 986828"/>
                    <a:gd name="connsiteX2" fmla="*/ 226337 w 706170"/>
                    <a:gd name="connsiteY2" fmla="*/ 443620 h 986828"/>
                    <a:gd name="connsiteX3" fmla="*/ 280657 w 706170"/>
                    <a:gd name="connsiteY3" fmla="*/ 543208 h 986828"/>
                    <a:gd name="connsiteX4" fmla="*/ 380246 w 706170"/>
                    <a:gd name="connsiteY4" fmla="*/ 642796 h 986828"/>
                    <a:gd name="connsiteX5" fmla="*/ 525101 w 706170"/>
                    <a:gd name="connsiteY5" fmla="*/ 642796 h 986828"/>
                    <a:gd name="connsiteX6" fmla="*/ 669956 w 706170"/>
                    <a:gd name="connsiteY6" fmla="*/ 697117 h 986828"/>
                    <a:gd name="connsiteX7" fmla="*/ 706170 w 706170"/>
                    <a:gd name="connsiteY7" fmla="*/ 787652 h 986828"/>
                    <a:gd name="connsiteX8" fmla="*/ 552261 w 706170"/>
                    <a:gd name="connsiteY8" fmla="*/ 986828 h 986828"/>
                    <a:gd name="connsiteX9" fmla="*/ 362139 w 706170"/>
                    <a:gd name="connsiteY9" fmla="*/ 932507 h 986828"/>
                    <a:gd name="connsiteX10" fmla="*/ 126748 w 706170"/>
                    <a:gd name="connsiteY10" fmla="*/ 796705 h 986828"/>
                    <a:gd name="connsiteX11" fmla="*/ 0 w 706170"/>
                    <a:gd name="connsiteY11" fmla="*/ 525101 h 986828"/>
                    <a:gd name="connsiteX12" fmla="*/ 36214 w 706170"/>
                    <a:gd name="connsiteY12" fmla="*/ 217284 h 986828"/>
                    <a:gd name="connsiteX13" fmla="*/ 190123 w 706170"/>
                    <a:gd name="connsiteY13" fmla="*/ 63375 h 986828"/>
                    <a:gd name="connsiteX14" fmla="*/ 362139 w 706170"/>
                    <a:gd name="connsiteY14" fmla="*/ 0 h 986828"/>
                    <a:gd name="connsiteX15" fmla="*/ 407406 w 706170"/>
                    <a:gd name="connsiteY15" fmla="*/ 217284 h 986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6170" h="986828">
                      <a:moveTo>
                        <a:pt x="407406" y="217284"/>
                      </a:moveTo>
                      <a:lnTo>
                        <a:pt x="280657" y="334979"/>
                      </a:lnTo>
                      <a:lnTo>
                        <a:pt x="226337" y="443620"/>
                      </a:lnTo>
                      <a:lnTo>
                        <a:pt x="280657" y="543208"/>
                      </a:lnTo>
                      <a:lnTo>
                        <a:pt x="380246" y="642796"/>
                      </a:lnTo>
                      <a:lnTo>
                        <a:pt x="525101" y="642796"/>
                      </a:lnTo>
                      <a:lnTo>
                        <a:pt x="669956" y="697117"/>
                      </a:lnTo>
                      <a:lnTo>
                        <a:pt x="706170" y="787652"/>
                      </a:lnTo>
                      <a:lnTo>
                        <a:pt x="552261" y="986828"/>
                      </a:lnTo>
                      <a:lnTo>
                        <a:pt x="362139" y="932507"/>
                      </a:lnTo>
                      <a:lnTo>
                        <a:pt x="126748" y="796705"/>
                      </a:lnTo>
                      <a:lnTo>
                        <a:pt x="0" y="525101"/>
                      </a:lnTo>
                      <a:lnTo>
                        <a:pt x="36214" y="217284"/>
                      </a:lnTo>
                      <a:lnTo>
                        <a:pt x="190123" y="63375"/>
                      </a:lnTo>
                      <a:lnTo>
                        <a:pt x="362139" y="0"/>
                      </a:lnTo>
                      <a:lnTo>
                        <a:pt x="407406" y="21728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5" name="Freeform 14"/>
              <p:cNvSpPr/>
              <p:nvPr/>
            </p:nvSpPr>
            <p:spPr>
              <a:xfrm>
                <a:off x="8075615" y="3976688"/>
                <a:ext cx="196848" cy="585786"/>
              </a:xfrm>
              <a:custGeom>
                <a:avLst/>
                <a:gdLst>
                  <a:gd name="connsiteX0" fmla="*/ 142875 w 203011"/>
                  <a:gd name="connsiteY0" fmla="*/ 0 h 590550"/>
                  <a:gd name="connsiteX1" fmla="*/ 200025 w 203011"/>
                  <a:gd name="connsiteY1" fmla="*/ 190500 h 590550"/>
                  <a:gd name="connsiteX2" fmla="*/ 190500 w 203011"/>
                  <a:gd name="connsiteY2" fmla="*/ 352425 h 590550"/>
                  <a:gd name="connsiteX3" fmla="*/ 152400 w 203011"/>
                  <a:gd name="connsiteY3" fmla="*/ 542925 h 590550"/>
                  <a:gd name="connsiteX4" fmla="*/ 0 w 203011"/>
                  <a:gd name="connsiteY4" fmla="*/ 59055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011" h="590550">
                    <a:moveTo>
                      <a:pt x="142875" y="0"/>
                    </a:moveTo>
                    <a:cubicBezTo>
                      <a:pt x="167481" y="65881"/>
                      <a:pt x="192088" y="131763"/>
                      <a:pt x="200025" y="190500"/>
                    </a:cubicBezTo>
                    <a:cubicBezTo>
                      <a:pt x="207963" y="249238"/>
                      <a:pt x="198438" y="293688"/>
                      <a:pt x="190500" y="352425"/>
                    </a:cubicBezTo>
                    <a:cubicBezTo>
                      <a:pt x="182563" y="411163"/>
                      <a:pt x="184150" y="503238"/>
                      <a:pt x="152400" y="542925"/>
                    </a:cubicBezTo>
                    <a:cubicBezTo>
                      <a:pt x="120650" y="582613"/>
                      <a:pt x="60325" y="586581"/>
                      <a:pt x="0" y="590550"/>
                    </a:cubicBezTo>
                  </a:path>
                </a:pathLst>
              </a:custGeom>
              <a:noFill/>
              <a:ln w="76200">
                <a:solidFill>
                  <a:srgbClr val="3853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ounded Rectangle 19"/>
            <p:cNvSpPr/>
            <p:nvPr/>
          </p:nvSpPr>
          <p:spPr>
            <a:xfrm rot="20124043">
              <a:off x="9375886" y="1616767"/>
              <a:ext cx="300037" cy="56610"/>
            </a:xfrm>
            <a:prstGeom prst="roundRect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 rot="18496617">
              <a:off x="9373770" y="1999877"/>
              <a:ext cx="115058" cy="45719"/>
            </a:xfrm>
            <a:prstGeom prst="roundRect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rot="15726163">
              <a:off x="8103952" y="3893183"/>
              <a:ext cx="103318" cy="45719"/>
            </a:xfrm>
            <a:prstGeom prst="ellipse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rot="14751082">
              <a:off x="7808121" y="4163915"/>
              <a:ext cx="182413" cy="45719"/>
            </a:xfrm>
            <a:prstGeom prst="ellipse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rot="8100000">
              <a:off x="7533223" y="3732173"/>
              <a:ext cx="45719" cy="101421"/>
            </a:xfrm>
            <a:prstGeom prst="ellipse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039547" y="4093105"/>
              <a:ext cx="88901" cy="88901"/>
            </a:xfrm>
            <a:prstGeom prst="ellipse">
              <a:avLst/>
            </a:prstGeom>
            <a:solidFill>
              <a:srgbClr val="6BA42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20992177">
              <a:off x="2778581" y="1008072"/>
              <a:ext cx="122040" cy="309563"/>
            </a:xfrm>
            <a:prstGeom prst="ellipse">
              <a:avLst/>
            </a:prstGeom>
            <a:solidFill>
              <a:srgbClr val="E60000"/>
            </a:solidFill>
            <a:ln>
              <a:solidFill>
                <a:srgbClr val="E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20400000">
              <a:off x="2756446" y="826948"/>
              <a:ext cx="102870" cy="248600"/>
            </a:xfrm>
            <a:prstGeom prst="ellipse">
              <a:avLst/>
            </a:prstGeom>
            <a:solidFill>
              <a:srgbClr val="99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/>
            <p:cNvSpPr/>
            <p:nvPr/>
          </p:nvSpPr>
          <p:spPr>
            <a:xfrm rot="21310775">
              <a:off x="8956270" y="2233133"/>
              <a:ext cx="168435" cy="116681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Parallelogram 55"/>
            <p:cNvSpPr/>
            <p:nvPr/>
          </p:nvSpPr>
          <p:spPr>
            <a:xfrm rot="21310775">
              <a:off x="9053143" y="2147704"/>
              <a:ext cx="196265" cy="152796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20439888">
              <a:off x="8941914" y="2168636"/>
              <a:ext cx="182413" cy="45719"/>
            </a:xfrm>
            <a:prstGeom prst="ellipse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979746" y="2074514"/>
              <a:ext cx="275735" cy="45719"/>
            </a:xfrm>
            <a:prstGeom prst="ellipse">
              <a:avLst/>
            </a:prstGeom>
            <a:solidFill>
              <a:srgbClr val="986E44"/>
            </a:solidFill>
            <a:ln>
              <a:solidFill>
                <a:srgbClr val="986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rot="4435952" flipV="1">
              <a:off x="8059427" y="3896184"/>
              <a:ext cx="101374" cy="45719"/>
            </a:xfrm>
            <a:prstGeom prst="ellipse">
              <a:avLst/>
            </a:prstGeom>
            <a:solidFill>
              <a:srgbClr val="986E44"/>
            </a:solidFill>
            <a:ln>
              <a:solidFill>
                <a:srgbClr val="986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rot="14383831">
              <a:off x="2981123" y="2606035"/>
              <a:ext cx="152542" cy="55636"/>
            </a:xfrm>
            <a:prstGeom prst="ellipse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rot="20439888">
              <a:off x="8615604" y="2539126"/>
              <a:ext cx="76703" cy="84409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rot="20439888">
              <a:off x="9339365" y="1972627"/>
              <a:ext cx="76703" cy="84409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 rot="17685835" flipV="1">
              <a:off x="8655837" y="2621490"/>
              <a:ext cx="284565" cy="94869"/>
            </a:xfrm>
            <a:prstGeom prst="ellipse">
              <a:avLst/>
            </a:prstGeom>
            <a:solidFill>
              <a:srgbClr val="595449"/>
            </a:solidFill>
            <a:ln>
              <a:solidFill>
                <a:srgbClr val="5954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rot="18848498">
              <a:off x="8005355" y="3419735"/>
              <a:ext cx="359992" cy="1154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rot="17226544" flipV="1">
              <a:off x="8052446" y="3452181"/>
              <a:ext cx="350813" cy="36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rot="20439888">
              <a:off x="8773872" y="2505866"/>
              <a:ext cx="76703" cy="84409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 rot="17554308" flipV="1">
              <a:off x="7694177" y="3955869"/>
              <a:ext cx="244673" cy="78777"/>
            </a:xfrm>
            <a:prstGeom prst="ellipse">
              <a:avLst/>
            </a:prstGeom>
            <a:solidFill>
              <a:srgbClr val="324B9A"/>
            </a:solidFill>
            <a:ln>
              <a:solidFill>
                <a:srgbClr val="324B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 rot="20439888">
              <a:off x="2965720" y="856521"/>
              <a:ext cx="76703" cy="84409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23"/>
          <p:cNvSpPr txBox="1">
            <a:spLocks noChangeArrowheads="1"/>
          </p:cNvSpPr>
          <p:nvPr/>
        </p:nvSpPr>
        <p:spPr bwMode="auto">
          <a:xfrm>
            <a:off x="8075746" y="1384113"/>
            <a:ext cx="766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prstClr val="white"/>
                </a:solidFill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67" name="Explosion 1 66"/>
          <p:cNvSpPr>
            <a:spLocks noChangeAspect="1"/>
          </p:cNvSpPr>
          <p:nvPr/>
        </p:nvSpPr>
        <p:spPr bwMode="auto">
          <a:xfrm>
            <a:off x="9485315" y="863601"/>
            <a:ext cx="941072" cy="1188720"/>
          </a:xfrm>
          <a:prstGeom prst="irregularSeal1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TextBox 21"/>
          <p:cNvSpPr txBox="1">
            <a:spLocks noChangeArrowheads="1"/>
          </p:cNvSpPr>
          <p:nvPr/>
        </p:nvSpPr>
        <p:spPr bwMode="auto">
          <a:xfrm>
            <a:off x="9660986" y="1290326"/>
            <a:ext cx="76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prstClr val="white"/>
                </a:solidFill>
                <a:cs typeface="Arial" panose="020B0604020202020204" pitchFamily="34" charset="0"/>
              </a:rPr>
              <a:t>2017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095798" y="3798253"/>
            <a:ext cx="918212" cy="1158240"/>
            <a:chOff x="6960888" y="3798253"/>
            <a:chExt cx="918212" cy="1158240"/>
          </a:xfrm>
        </p:grpSpPr>
        <p:sp>
          <p:nvSpPr>
            <p:cNvPr id="73" name="Explosion 1 72"/>
            <p:cNvSpPr>
              <a:spLocks noChangeAspect="1"/>
            </p:cNvSpPr>
            <p:nvPr/>
          </p:nvSpPr>
          <p:spPr bwMode="auto">
            <a:xfrm>
              <a:off x="6960888" y="3798253"/>
              <a:ext cx="918212" cy="1158240"/>
            </a:xfrm>
            <a:prstGeom prst="irregularSeal1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TextBox 3"/>
            <p:cNvSpPr txBox="1">
              <a:spLocks noChangeArrowheads="1"/>
            </p:cNvSpPr>
            <p:nvPr/>
          </p:nvSpPr>
          <p:spPr bwMode="auto">
            <a:xfrm>
              <a:off x="7095677" y="4123342"/>
              <a:ext cx="7086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800" b="1" dirty="0">
                  <a:solidFill>
                    <a:prstClr val="white"/>
                  </a:solidFill>
                  <a:cs typeface="Arial" panose="020B0604020202020204" pitchFamily="34" charset="0"/>
                </a:rPr>
                <a:t>2017</a:t>
              </a:r>
            </a:p>
          </p:txBody>
        </p:sp>
      </p:grpSp>
      <p:sp>
        <p:nvSpPr>
          <p:cNvPr id="76" name="TextBox 22"/>
          <p:cNvSpPr txBox="1">
            <a:spLocks noChangeArrowheads="1"/>
          </p:cNvSpPr>
          <p:nvPr/>
        </p:nvSpPr>
        <p:spPr bwMode="auto">
          <a:xfrm>
            <a:off x="2000473" y="1671912"/>
            <a:ext cx="76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prstClr val="white"/>
                </a:solidFill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4839" y="6119651"/>
            <a:ext cx="783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7/24/20</a:t>
            </a: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05167A42-E900-4AD4-A61C-4CFD91ACF23C}"/>
              </a:ext>
            </a:extLst>
          </p:cNvPr>
          <p:cNvSpPr/>
          <p:nvPr/>
        </p:nvSpPr>
        <p:spPr>
          <a:xfrm>
            <a:off x="6977063" y="3690938"/>
            <a:ext cx="209558" cy="33337"/>
          </a:xfrm>
          <a:custGeom>
            <a:avLst/>
            <a:gdLst>
              <a:gd name="connsiteX0" fmla="*/ 0 w 209558"/>
              <a:gd name="connsiteY0" fmla="*/ 19050 h 33337"/>
              <a:gd name="connsiteX1" fmla="*/ 38100 w 209558"/>
              <a:gd name="connsiteY1" fmla="*/ 23812 h 33337"/>
              <a:gd name="connsiteX2" fmla="*/ 71437 w 209558"/>
              <a:gd name="connsiteY2" fmla="*/ 33337 h 33337"/>
              <a:gd name="connsiteX3" fmla="*/ 128587 w 209558"/>
              <a:gd name="connsiteY3" fmla="*/ 28575 h 33337"/>
              <a:gd name="connsiteX4" fmla="*/ 142875 w 209558"/>
              <a:gd name="connsiteY4" fmla="*/ 19050 h 33337"/>
              <a:gd name="connsiteX5" fmla="*/ 171450 w 209558"/>
              <a:gd name="connsiteY5" fmla="*/ 9525 h 33337"/>
              <a:gd name="connsiteX6" fmla="*/ 209550 w 209558"/>
              <a:gd name="connsiteY6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8" h="33337">
                <a:moveTo>
                  <a:pt x="0" y="19050"/>
                </a:moveTo>
                <a:cubicBezTo>
                  <a:pt x="12700" y="20637"/>
                  <a:pt x="25475" y="21708"/>
                  <a:pt x="38100" y="23812"/>
                </a:cubicBezTo>
                <a:cubicBezTo>
                  <a:pt x="50055" y="25804"/>
                  <a:pt x="60117" y="29564"/>
                  <a:pt x="71437" y="33337"/>
                </a:cubicBezTo>
                <a:cubicBezTo>
                  <a:pt x="90487" y="31750"/>
                  <a:pt x="109842" y="32324"/>
                  <a:pt x="128587" y="28575"/>
                </a:cubicBezTo>
                <a:cubicBezTo>
                  <a:pt x="134200" y="27452"/>
                  <a:pt x="137644" y="21375"/>
                  <a:pt x="142875" y="19050"/>
                </a:cubicBezTo>
                <a:cubicBezTo>
                  <a:pt x="152050" y="14972"/>
                  <a:pt x="161487" y="10770"/>
                  <a:pt x="171450" y="9525"/>
                </a:cubicBezTo>
                <a:cubicBezTo>
                  <a:pt x="211125" y="4565"/>
                  <a:pt x="209550" y="17561"/>
                  <a:pt x="209550" y="0"/>
                </a:cubicBezTo>
              </a:path>
            </a:pathLst>
          </a:cu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2C00A1E-2CA1-4988-9DA9-A42446F54B1A}"/>
              </a:ext>
            </a:extLst>
          </p:cNvPr>
          <p:cNvSpPr txBox="1"/>
          <p:nvPr/>
        </p:nvSpPr>
        <p:spPr>
          <a:xfrm>
            <a:off x="489397" y="2764105"/>
            <a:ext cx="1511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2935982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86880" y="427750"/>
            <a:ext cx="9972126" cy="6054725"/>
            <a:chOff x="1586880" y="427750"/>
            <a:chExt cx="9972126" cy="6054725"/>
          </a:xfrm>
        </p:grpSpPr>
        <p:grpSp>
          <p:nvGrpSpPr>
            <p:cNvPr id="16" name="Group 15"/>
            <p:cNvGrpSpPr/>
            <p:nvPr/>
          </p:nvGrpSpPr>
          <p:grpSpPr>
            <a:xfrm>
              <a:off x="1586880" y="427750"/>
              <a:ext cx="9972126" cy="6054725"/>
              <a:chOff x="1597026" y="457201"/>
              <a:chExt cx="9972126" cy="6054725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597026" y="457201"/>
                <a:ext cx="9972126" cy="6054725"/>
                <a:chOff x="1597026" y="457201"/>
                <a:chExt cx="9972126" cy="6054725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1597026" y="457201"/>
                  <a:ext cx="9070975" cy="6054725"/>
                  <a:chOff x="1597026" y="457201"/>
                  <a:chExt cx="9070975" cy="6054725"/>
                </a:xfrm>
              </p:grpSpPr>
              <p:pic>
                <p:nvPicPr>
                  <p:cNvPr id="23555" name="Picture 1" descr="US_HABS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5663" b="2585"/>
                  <a:stretch>
                    <a:fillRect/>
                  </a:stretch>
                </p:blipFill>
                <p:spPr bwMode="auto">
                  <a:xfrm>
                    <a:off x="1597026" y="457201"/>
                    <a:ext cx="9070975" cy="60547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" name="Freeform 4"/>
                  <p:cNvSpPr/>
                  <p:nvPr/>
                </p:nvSpPr>
                <p:spPr>
                  <a:xfrm rot="21540000">
                    <a:off x="2701939" y="1146979"/>
                    <a:ext cx="50482" cy="978887"/>
                  </a:xfrm>
                  <a:custGeom>
                    <a:avLst/>
                    <a:gdLst>
                      <a:gd name="connsiteX0" fmla="*/ 53009 w 79513"/>
                      <a:gd name="connsiteY0" fmla="*/ 0 h 808383"/>
                      <a:gd name="connsiteX1" fmla="*/ 66261 w 79513"/>
                      <a:gd name="connsiteY1" fmla="*/ 159026 h 808383"/>
                      <a:gd name="connsiteX2" fmla="*/ 79513 w 79513"/>
                      <a:gd name="connsiteY2" fmla="*/ 251791 h 808383"/>
                      <a:gd name="connsiteX3" fmla="*/ 66261 w 79513"/>
                      <a:gd name="connsiteY3" fmla="*/ 410818 h 808383"/>
                      <a:gd name="connsiteX4" fmla="*/ 26504 w 79513"/>
                      <a:gd name="connsiteY4" fmla="*/ 530087 h 808383"/>
                      <a:gd name="connsiteX5" fmla="*/ 13252 w 79513"/>
                      <a:gd name="connsiteY5" fmla="*/ 569844 h 808383"/>
                      <a:gd name="connsiteX6" fmla="*/ 0 w 79513"/>
                      <a:gd name="connsiteY6" fmla="*/ 609600 h 808383"/>
                      <a:gd name="connsiteX7" fmla="*/ 13252 w 79513"/>
                      <a:gd name="connsiteY7" fmla="*/ 808383 h 808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9513" h="808383">
                        <a:moveTo>
                          <a:pt x="53009" y="0"/>
                        </a:moveTo>
                        <a:cubicBezTo>
                          <a:pt x="57426" y="53009"/>
                          <a:pt x="60693" y="106126"/>
                          <a:pt x="66261" y="159026"/>
                        </a:cubicBezTo>
                        <a:cubicBezTo>
                          <a:pt x="69531" y="190090"/>
                          <a:pt x="79513" y="220555"/>
                          <a:pt x="79513" y="251791"/>
                        </a:cubicBezTo>
                        <a:cubicBezTo>
                          <a:pt x="79513" y="304984"/>
                          <a:pt x="75006" y="358349"/>
                          <a:pt x="66261" y="410818"/>
                        </a:cubicBezTo>
                        <a:cubicBezTo>
                          <a:pt x="66258" y="410838"/>
                          <a:pt x="33133" y="510199"/>
                          <a:pt x="26504" y="530087"/>
                        </a:cubicBezTo>
                        <a:lnTo>
                          <a:pt x="13252" y="569844"/>
                        </a:lnTo>
                        <a:lnTo>
                          <a:pt x="0" y="609600"/>
                        </a:lnTo>
                        <a:lnTo>
                          <a:pt x="13252" y="808383"/>
                        </a:lnTo>
                      </a:path>
                    </a:pathLst>
                  </a:custGeom>
                  <a:noFill/>
                  <a:ln w="101600">
                    <a:solidFill>
                      <a:srgbClr val="0DC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" name="TextBox 2"/>
                <p:cNvSpPr txBox="1"/>
                <p:nvPr/>
              </p:nvSpPr>
              <p:spPr>
                <a:xfrm>
                  <a:off x="9727100" y="2743199"/>
                  <a:ext cx="1842052" cy="199028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rIns="0" rtlCol="0">
                  <a:spAutoFit/>
                </a:bodyPr>
                <a:lstStyle/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Amnesic Shellfish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Ciguatera 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Diarrhetic Shellfish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 smtClean="0"/>
                    <a:t>Neurotoxic </a:t>
                  </a:r>
                  <a:r>
                    <a:rPr lang="en-US" sz="1000" b="1" dirty="0"/>
                    <a:t>Shellfish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Paralytic Shellfish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Brown tide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CyanoHABs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Golden Algae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Karlodinium </a:t>
                  </a:r>
                </a:p>
              </p:txBody>
            </p:sp>
          </p:grpSp>
          <p:sp>
            <p:nvSpPr>
              <p:cNvPr id="23556" name="Freeform 8"/>
              <p:cNvSpPr>
                <a:spLocks/>
              </p:cNvSpPr>
              <p:nvPr/>
            </p:nvSpPr>
            <p:spPr bwMode="auto">
              <a:xfrm>
                <a:off x="7823201" y="1946275"/>
                <a:ext cx="252413" cy="139700"/>
              </a:xfrm>
              <a:custGeom>
                <a:avLst/>
                <a:gdLst>
                  <a:gd name="T0" fmla="*/ 0 w 252412"/>
                  <a:gd name="T1" fmla="*/ 95431 h 140494"/>
                  <a:gd name="T2" fmla="*/ 23815 w 252412"/>
                  <a:gd name="T3" fmla="*/ 79138 h 140494"/>
                  <a:gd name="T4" fmla="*/ 57157 w 252412"/>
                  <a:gd name="T5" fmla="*/ 72155 h 140494"/>
                  <a:gd name="T6" fmla="*/ 73828 w 252412"/>
                  <a:gd name="T7" fmla="*/ 62845 h 140494"/>
                  <a:gd name="T8" fmla="*/ 95261 w 252412"/>
                  <a:gd name="T9" fmla="*/ 72155 h 140494"/>
                  <a:gd name="T10" fmla="*/ 123840 w 252412"/>
                  <a:gd name="T11" fmla="*/ 72155 h 140494"/>
                  <a:gd name="T12" fmla="*/ 152422 w 252412"/>
                  <a:gd name="T13" fmla="*/ 62845 h 140494"/>
                  <a:gd name="T14" fmla="*/ 195289 w 252412"/>
                  <a:gd name="T15" fmla="*/ 30259 h 140494"/>
                  <a:gd name="T16" fmla="*/ 235776 w 252412"/>
                  <a:gd name="T17" fmla="*/ 2330 h 140494"/>
                  <a:gd name="T18" fmla="*/ 250065 w 252412"/>
                  <a:gd name="T19" fmla="*/ 0 h 140494"/>
                  <a:gd name="T20" fmla="*/ 252446 w 252412"/>
                  <a:gd name="T21" fmla="*/ 39570 h 140494"/>
                  <a:gd name="T22" fmla="*/ 245302 w 252412"/>
                  <a:gd name="T23" fmla="*/ 69827 h 140494"/>
                  <a:gd name="T24" fmla="*/ 219105 w 252412"/>
                  <a:gd name="T25" fmla="*/ 83792 h 140494"/>
                  <a:gd name="T26" fmla="*/ 195289 w 252412"/>
                  <a:gd name="T27" fmla="*/ 100085 h 140494"/>
                  <a:gd name="T28" fmla="*/ 173856 w 252412"/>
                  <a:gd name="T29" fmla="*/ 125689 h 140494"/>
                  <a:gd name="T30" fmla="*/ 135751 w 252412"/>
                  <a:gd name="T31" fmla="*/ 125689 h 140494"/>
                  <a:gd name="T32" fmla="*/ 109550 w 252412"/>
                  <a:gd name="T33" fmla="*/ 132672 h 140494"/>
                  <a:gd name="T34" fmla="*/ 83354 w 252412"/>
                  <a:gd name="T35" fmla="*/ 137326 h 140494"/>
                  <a:gd name="T36" fmla="*/ 59538 w 252412"/>
                  <a:gd name="T37" fmla="*/ 114051 h 140494"/>
                  <a:gd name="T38" fmla="*/ 0 w 252412"/>
                  <a:gd name="T39" fmla="*/ 95431 h 14049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52412"/>
                  <a:gd name="T61" fmla="*/ 0 h 140494"/>
                  <a:gd name="T62" fmla="*/ 252412 w 252412"/>
                  <a:gd name="T63" fmla="*/ 140494 h 14049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52412" h="140494">
                    <a:moveTo>
                      <a:pt x="0" y="97632"/>
                    </a:moveTo>
                    <a:lnTo>
                      <a:pt x="23812" y="80963"/>
                    </a:lnTo>
                    <a:lnTo>
                      <a:pt x="57150" y="73819"/>
                    </a:lnTo>
                    <a:lnTo>
                      <a:pt x="73819" y="64294"/>
                    </a:lnTo>
                    <a:lnTo>
                      <a:pt x="95250" y="73819"/>
                    </a:lnTo>
                    <a:lnTo>
                      <a:pt x="123825" y="73819"/>
                    </a:lnTo>
                    <a:lnTo>
                      <a:pt x="152400" y="64294"/>
                    </a:lnTo>
                    <a:lnTo>
                      <a:pt x="195262" y="30957"/>
                    </a:lnTo>
                    <a:lnTo>
                      <a:pt x="235744" y="2382"/>
                    </a:lnTo>
                    <a:lnTo>
                      <a:pt x="250031" y="0"/>
                    </a:lnTo>
                    <a:lnTo>
                      <a:pt x="252412" y="40482"/>
                    </a:lnTo>
                    <a:lnTo>
                      <a:pt x="245269" y="71438"/>
                    </a:lnTo>
                    <a:lnTo>
                      <a:pt x="219075" y="85725"/>
                    </a:lnTo>
                    <a:lnTo>
                      <a:pt x="195262" y="102394"/>
                    </a:lnTo>
                    <a:lnTo>
                      <a:pt x="173831" y="128588"/>
                    </a:lnTo>
                    <a:lnTo>
                      <a:pt x="135731" y="128588"/>
                    </a:lnTo>
                    <a:lnTo>
                      <a:pt x="109537" y="135732"/>
                    </a:lnTo>
                    <a:lnTo>
                      <a:pt x="83344" y="140494"/>
                    </a:lnTo>
                    <a:lnTo>
                      <a:pt x="59531" y="116682"/>
                    </a:lnTo>
                    <a:lnTo>
                      <a:pt x="0" y="97632"/>
                    </a:lnTo>
                    <a:close/>
                  </a:path>
                </a:pathLst>
              </a:custGeom>
              <a:solidFill>
                <a:srgbClr val="1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3566" name="Group 37"/>
              <p:cNvGrpSpPr>
                <a:grpSpLocks/>
              </p:cNvGrpSpPr>
              <p:nvPr/>
            </p:nvGrpSpPr>
            <p:grpSpPr bwMode="auto">
              <a:xfrm>
                <a:off x="5153025" y="4605339"/>
                <a:ext cx="2286000" cy="1787525"/>
                <a:chOff x="3581400" y="1371600"/>
                <a:chExt cx="2286000" cy="1787769"/>
              </a:xfrm>
            </p:grpSpPr>
            <p:pic>
              <p:nvPicPr>
                <p:cNvPr id="23572" name="Picture 38" descr="US_HABS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350" t="68034" r="35320" b="2585"/>
                <a:stretch>
                  <a:fillRect/>
                </a:stretch>
              </p:blipFill>
              <p:spPr bwMode="auto">
                <a:xfrm>
                  <a:off x="3581400" y="1371600"/>
                  <a:ext cx="2286000" cy="1787769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0" name="Freeform 39"/>
                <p:cNvSpPr/>
                <p:nvPr/>
              </p:nvSpPr>
              <p:spPr>
                <a:xfrm>
                  <a:off x="4114800" y="1619284"/>
                  <a:ext cx="266700" cy="357236"/>
                </a:xfrm>
                <a:custGeom>
                  <a:avLst/>
                  <a:gdLst>
                    <a:gd name="connsiteX0" fmla="*/ 223838 w 266700"/>
                    <a:gd name="connsiteY0" fmla="*/ 0 h 357188"/>
                    <a:gd name="connsiteX1" fmla="*/ 266700 w 266700"/>
                    <a:gd name="connsiteY1" fmla="*/ 128588 h 357188"/>
                    <a:gd name="connsiteX2" fmla="*/ 228600 w 266700"/>
                    <a:gd name="connsiteY2" fmla="*/ 142875 h 357188"/>
                    <a:gd name="connsiteX3" fmla="*/ 190500 w 266700"/>
                    <a:gd name="connsiteY3" fmla="*/ 157163 h 357188"/>
                    <a:gd name="connsiteX4" fmla="*/ 152400 w 266700"/>
                    <a:gd name="connsiteY4" fmla="*/ 180975 h 357188"/>
                    <a:gd name="connsiteX5" fmla="*/ 133350 w 266700"/>
                    <a:gd name="connsiteY5" fmla="*/ 214313 h 357188"/>
                    <a:gd name="connsiteX6" fmla="*/ 114300 w 266700"/>
                    <a:gd name="connsiteY6" fmla="*/ 252413 h 357188"/>
                    <a:gd name="connsiteX7" fmla="*/ 128588 w 266700"/>
                    <a:gd name="connsiteY7" fmla="*/ 314325 h 357188"/>
                    <a:gd name="connsiteX8" fmla="*/ 9525 w 266700"/>
                    <a:gd name="connsiteY8" fmla="*/ 357188 h 357188"/>
                    <a:gd name="connsiteX9" fmla="*/ 0 w 266700"/>
                    <a:gd name="connsiteY9" fmla="*/ 228600 h 357188"/>
                    <a:gd name="connsiteX10" fmla="*/ 28575 w 266700"/>
                    <a:gd name="connsiteY10" fmla="*/ 152400 h 357188"/>
                    <a:gd name="connsiteX11" fmla="*/ 57150 w 266700"/>
                    <a:gd name="connsiteY11" fmla="*/ 114300 h 357188"/>
                    <a:gd name="connsiteX12" fmla="*/ 76200 w 266700"/>
                    <a:gd name="connsiteY12" fmla="*/ 85725 h 357188"/>
                    <a:gd name="connsiteX13" fmla="*/ 147638 w 266700"/>
                    <a:gd name="connsiteY13" fmla="*/ 42863 h 357188"/>
                    <a:gd name="connsiteX14" fmla="*/ 176213 w 266700"/>
                    <a:gd name="connsiteY14" fmla="*/ 19050 h 357188"/>
                    <a:gd name="connsiteX15" fmla="*/ 223838 w 266700"/>
                    <a:gd name="connsiteY15" fmla="*/ 0 h 357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66700" h="357188">
                      <a:moveTo>
                        <a:pt x="223838" y="0"/>
                      </a:moveTo>
                      <a:lnTo>
                        <a:pt x="266700" y="128588"/>
                      </a:lnTo>
                      <a:lnTo>
                        <a:pt x="228600" y="142875"/>
                      </a:lnTo>
                      <a:lnTo>
                        <a:pt x="190500" y="157163"/>
                      </a:lnTo>
                      <a:lnTo>
                        <a:pt x="152400" y="180975"/>
                      </a:lnTo>
                      <a:lnTo>
                        <a:pt x="133350" y="214313"/>
                      </a:lnTo>
                      <a:lnTo>
                        <a:pt x="114300" y="252413"/>
                      </a:lnTo>
                      <a:lnTo>
                        <a:pt x="128588" y="314325"/>
                      </a:lnTo>
                      <a:lnTo>
                        <a:pt x="9525" y="357188"/>
                      </a:lnTo>
                      <a:lnTo>
                        <a:pt x="0" y="228600"/>
                      </a:lnTo>
                      <a:lnTo>
                        <a:pt x="28575" y="152400"/>
                      </a:lnTo>
                      <a:lnTo>
                        <a:pt x="57150" y="114300"/>
                      </a:lnTo>
                      <a:lnTo>
                        <a:pt x="76200" y="85725"/>
                      </a:lnTo>
                      <a:lnTo>
                        <a:pt x="147638" y="42863"/>
                      </a:lnTo>
                      <a:lnTo>
                        <a:pt x="176213" y="19050"/>
                      </a:lnTo>
                      <a:lnTo>
                        <a:pt x="22383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4352925" y="1581179"/>
                  <a:ext cx="352425" cy="252446"/>
                </a:xfrm>
                <a:custGeom>
                  <a:avLst/>
                  <a:gdLst>
                    <a:gd name="connsiteX0" fmla="*/ 0 w 352425"/>
                    <a:gd name="connsiteY0" fmla="*/ 42863 h 252413"/>
                    <a:gd name="connsiteX1" fmla="*/ 42863 w 352425"/>
                    <a:gd name="connsiteY1" fmla="*/ 142875 h 252413"/>
                    <a:gd name="connsiteX2" fmla="*/ 109538 w 352425"/>
                    <a:gd name="connsiteY2" fmla="*/ 128588 h 252413"/>
                    <a:gd name="connsiteX3" fmla="*/ 166688 w 352425"/>
                    <a:gd name="connsiteY3" fmla="*/ 142875 h 252413"/>
                    <a:gd name="connsiteX4" fmla="*/ 223838 w 352425"/>
                    <a:gd name="connsiteY4" fmla="*/ 152400 h 252413"/>
                    <a:gd name="connsiteX5" fmla="*/ 257175 w 352425"/>
                    <a:gd name="connsiteY5" fmla="*/ 180975 h 252413"/>
                    <a:gd name="connsiteX6" fmla="*/ 276225 w 352425"/>
                    <a:gd name="connsiteY6" fmla="*/ 214313 h 252413"/>
                    <a:gd name="connsiteX7" fmla="*/ 295275 w 352425"/>
                    <a:gd name="connsiteY7" fmla="*/ 252413 h 252413"/>
                    <a:gd name="connsiteX8" fmla="*/ 295275 w 352425"/>
                    <a:gd name="connsiteY8" fmla="*/ 252413 h 252413"/>
                    <a:gd name="connsiteX9" fmla="*/ 352425 w 352425"/>
                    <a:gd name="connsiteY9" fmla="*/ 104775 h 252413"/>
                    <a:gd name="connsiteX10" fmla="*/ 276225 w 352425"/>
                    <a:gd name="connsiteY10" fmla="*/ 38100 h 252413"/>
                    <a:gd name="connsiteX11" fmla="*/ 195263 w 352425"/>
                    <a:gd name="connsiteY11" fmla="*/ 0 h 252413"/>
                    <a:gd name="connsiteX12" fmla="*/ 100013 w 352425"/>
                    <a:gd name="connsiteY12" fmla="*/ 0 h 252413"/>
                    <a:gd name="connsiteX13" fmla="*/ 0 w 352425"/>
                    <a:gd name="connsiteY13" fmla="*/ 42863 h 252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2425" h="252413">
                      <a:moveTo>
                        <a:pt x="0" y="42863"/>
                      </a:moveTo>
                      <a:lnTo>
                        <a:pt x="42863" y="142875"/>
                      </a:lnTo>
                      <a:lnTo>
                        <a:pt x="109538" y="128588"/>
                      </a:lnTo>
                      <a:lnTo>
                        <a:pt x="166688" y="142875"/>
                      </a:lnTo>
                      <a:lnTo>
                        <a:pt x="223838" y="152400"/>
                      </a:lnTo>
                      <a:lnTo>
                        <a:pt x="257175" y="180975"/>
                      </a:lnTo>
                      <a:lnTo>
                        <a:pt x="276225" y="214313"/>
                      </a:lnTo>
                      <a:lnTo>
                        <a:pt x="295275" y="252413"/>
                      </a:lnTo>
                      <a:lnTo>
                        <a:pt x="295275" y="252413"/>
                      </a:lnTo>
                      <a:lnTo>
                        <a:pt x="352425" y="104775"/>
                      </a:lnTo>
                      <a:lnTo>
                        <a:pt x="276225" y="38100"/>
                      </a:lnTo>
                      <a:lnTo>
                        <a:pt x="195263" y="0"/>
                      </a:lnTo>
                      <a:lnTo>
                        <a:pt x="100013" y="0"/>
                      </a:lnTo>
                      <a:lnTo>
                        <a:pt x="0" y="4286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>
                  <a:off x="4662488" y="1681204"/>
                  <a:ext cx="266700" cy="204816"/>
                </a:xfrm>
                <a:custGeom>
                  <a:avLst/>
                  <a:gdLst>
                    <a:gd name="connsiteX0" fmla="*/ 0 w 266700"/>
                    <a:gd name="connsiteY0" fmla="*/ 147637 h 204787"/>
                    <a:gd name="connsiteX1" fmla="*/ 57150 w 266700"/>
                    <a:gd name="connsiteY1" fmla="*/ 4762 h 204787"/>
                    <a:gd name="connsiteX2" fmla="*/ 138112 w 266700"/>
                    <a:gd name="connsiteY2" fmla="*/ 0 h 204787"/>
                    <a:gd name="connsiteX3" fmla="*/ 176212 w 266700"/>
                    <a:gd name="connsiteY3" fmla="*/ 19050 h 204787"/>
                    <a:gd name="connsiteX4" fmla="*/ 238125 w 266700"/>
                    <a:gd name="connsiteY4" fmla="*/ 57150 h 204787"/>
                    <a:gd name="connsiteX5" fmla="*/ 261937 w 266700"/>
                    <a:gd name="connsiteY5" fmla="*/ 95250 h 204787"/>
                    <a:gd name="connsiteX6" fmla="*/ 266700 w 266700"/>
                    <a:gd name="connsiteY6" fmla="*/ 95250 h 204787"/>
                    <a:gd name="connsiteX7" fmla="*/ 204787 w 266700"/>
                    <a:gd name="connsiteY7" fmla="*/ 204787 h 204787"/>
                    <a:gd name="connsiteX8" fmla="*/ 157162 w 266700"/>
                    <a:gd name="connsiteY8" fmla="*/ 171450 h 204787"/>
                    <a:gd name="connsiteX9" fmla="*/ 147637 w 266700"/>
                    <a:gd name="connsiteY9" fmla="*/ 152400 h 204787"/>
                    <a:gd name="connsiteX10" fmla="*/ 119062 w 266700"/>
                    <a:gd name="connsiteY10" fmla="*/ 147637 h 204787"/>
                    <a:gd name="connsiteX11" fmla="*/ 90487 w 266700"/>
                    <a:gd name="connsiteY11" fmla="*/ 138112 h 204787"/>
                    <a:gd name="connsiteX12" fmla="*/ 76200 w 266700"/>
                    <a:gd name="connsiteY12" fmla="*/ 138112 h 204787"/>
                    <a:gd name="connsiteX13" fmla="*/ 0 w 266700"/>
                    <a:gd name="connsiteY13" fmla="*/ 147637 h 204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6700" h="204787">
                      <a:moveTo>
                        <a:pt x="0" y="147637"/>
                      </a:moveTo>
                      <a:lnTo>
                        <a:pt x="57150" y="4762"/>
                      </a:lnTo>
                      <a:lnTo>
                        <a:pt x="138112" y="0"/>
                      </a:lnTo>
                      <a:lnTo>
                        <a:pt x="176212" y="19050"/>
                      </a:lnTo>
                      <a:lnTo>
                        <a:pt x="238125" y="57150"/>
                      </a:lnTo>
                      <a:lnTo>
                        <a:pt x="261937" y="95250"/>
                      </a:lnTo>
                      <a:lnTo>
                        <a:pt x="266700" y="95250"/>
                      </a:lnTo>
                      <a:lnTo>
                        <a:pt x="204787" y="204787"/>
                      </a:lnTo>
                      <a:lnTo>
                        <a:pt x="157162" y="171450"/>
                      </a:lnTo>
                      <a:lnTo>
                        <a:pt x="147637" y="152400"/>
                      </a:lnTo>
                      <a:lnTo>
                        <a:pt x="119062" y="147637"/>
                      </a:lnTo>
                      <a:lnTo>
                        <a:pt x="90487" y="138112"/>
                      </a:lnTo>
                      <a:lnTo>
                        <a:pt x="76200" y="138112"/>
                      </a:lnTo>
                      <a:lnTo>
                        <a:pt x="0" y="1476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4872038" y="1766941"/>
                  <a:ext cx="414337" cy="323894"/>
                </a:xfrm>
                <a:custGeom>
                  <a:avLst/>
                  <a:gdLst>
                    <a:gd name="connsiteX0" fmla="*/ 0 w 414337"/>
                    <a:gd name="connsiteY0" fmla="*/ 114300 h 323850"/>
                    <a:gd name="connsiteX1" fmla="*/ 61912 w 414337"/>
                    <a:gd name="connsiteY1" fmla="*/ 4762 h 323850"/>
                    <a:gd name="connsiteX2" fmla="*/ 123825 w 414337"/>
                    <a:gd name="connsiteY2" fmla="*/ 0 h 323850"/>
                    <a:gd name="connsiteX3" fmla="*/ 180975 w 414337"/>
                    <a:gd name="connsiteY3" fmla="*/ 28575 h 323850"/>
                    <a:gd name="connsiteX4" fmla="*/ 238125 w 414337"/>
                    <a:gd name="connsiteY4" fmla="*/ 47625 h 323850"/>
                    <a:gd name="connsiteX5" fmla="*/ 280987 w 414337"/>
                    <a:gd name="connsiteY5" fmla="*/ 71437 h 323850"/>
                    <a:gd name="connsiteX6" fmla="*/ 333375 w 414337"/>
                    <a:gd name="connsiteY6" fmla="*/ 133350 h 323850"/>
                    <a:gd name="connsiteX7" fmla="*/ 309562 w 414337"/>
                    <a:gd name="connsiteY7" fmla="*/ 95250 h 323850"/>
                    <a:gd name="connsiteX8" fmla="*/ 376237 w 414337"/>
                    <a:gd name="connsiteY8" fmla="*/ 128587 h 323850"/>
                    <a:gd name="connsiteX9" fmla="*/ 400050 w 414337"/>
                    <a:gd name="connsiteY9" fmla="*/ 176212 h 323850"/>
                    <a:gd name="connsiteX10" fmla="*/ 414337 w 414337"/>
                    <a:gd name="connsiteY10" fmla="*/ 242887 h 323850"/>
                    <a:gd name="connsiteX11" fmla="*/ 290512 w 414337"/>
                    <a:gd name="connsiteY11" fmla="*/ 323850 h 323850"/>
                    <a:gd name="connsiteX12" fmla="*/ 295275 w 414337"/>
                    <a:gd name="connsiteY12" fmla="*/ 271462 h 323850"/>
                    <a:gd name="connsiteX13" fmla="*/ 252412 w 414337"/>
                    <a:gd name="connsiteY13" fmla="*/ 223837 h 323850"/>
                    <a:gd name="connsiteX14" fmla="*/ 223837 w 414337"/>
                    <a:gd name="connsiteY14" fmla="*/ 209550 h 323850"/>
                    <a:gd name="connsiteX15" fmla="*/ 204787 w 414337"/>
                    <a:gd name="connsiteY15" fmla="*/ 190500 h 323850"/>
                    <a:gd name="connsiteX16" fmla="*/ 166687 w 414337"/>
                    <a:gd name="connsiteY16" fmla="*/ 185737 h 323850"/>
                    <a:gd name="connsiteX17" fmla="*/ 157162 w 414337"/>
                    <a:gd name="connsiteY17" fmla="*/ 171450 h 323850"/>
                    <a:gd name="connsiteX18" fmla="*/ 128587 w 414337"/>
                    <a:gd name="connsiteY18" fmla="*/ 157162 h 323850"/>
                    <a:gd name="connsiteX19" fmla="*/ 90487 w 414337"/>
                    <a:gd name="connsiteY19" fmla="*/ 142875 h 323850"/>
                    <a:gd name="connsiteX20" fmla="*/ 76200 w 414337"/>
                    <a:gd name="connsiteY20" fmla="*/ 138112 h 323850"/>
                    <a:gd name="connsiteX21" fmla="*/ 0 w 414337"/>
                    <a:gd name="connsiteY21" fmla="*/ 114300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14337" h="323850">
                      <a:moveTo>
                        <a:pt x="0" y="114300"/>
                      </a:moveTo>
                      <a:lnTo>
                        <a:pt x="61912" y="4762"/>
                      </a:lnTo>
                      <a:lnTo>
                        <a:pt x="123825" y="0"/>
                      </a:lnTo>
                      <a:lnTo>
                        <a:pt x="180975" y="28575"/>
                      </a:lnTo>
                      <a:lnTo>
                        <a:pt x="238125" y="47625"/>
                      </a:lnTo>
                      <a:lnTo>
                        <a:pt x="280987" y="71437"/>
                      </a:lnTo>
                      <a:lnTo>
                        <a:pt x="333375" y="133350"/>
                      </a:lnTo>
                      <a:lnTo>
                        <a:pt x="309562" y="95250"/>
                      </a:lnTo>
                      <a:lnTo>
                        <a:pt x="376237" y="128587"/>
                      </a:lnTo>
                      <a:lnTo>
                        <a:pt x="400050" y="176212"/>
                      </a:lnTo>
                      <a:lnTo>
                        <a:pt x="414337" y="242887"/>
                      </a:lnTo>
                      <a:lnTo>
                        <a:pt x="290512" y="323850"/>
                      </a:lnTo>
                      <a:lnTo>
                        <a:pt x="295275" y="271462"/>
                      </a:lnTo>
                      <a:lnTo>
                        <a:pt x="252412" y="223837"/>
                      </a:lnTo>
                      <a:lnTo>
                        <a:pt x="223837" y="209550"/>
                      </a:lnTo>
                      <a:lnTo>
                        <a:pt x="204787" y="190500"/>
                      </a:lnTo>
                      <a:lnTo>
                        <a:pt x="166687" y="185737"/>
                      </a:lnTo>
                      <a:lnTo>
                        <a:pt x="157162" y="171450"/>
                      </a:lnTo>
                      <a:lnTo>
                        <a:pt x="128587" y="157162"/>
                      </a:lnTo>
                      <a:lnTo>
                        <a:pt x="90487" y="142875"/>
                      </a:lnTo>
                      <a:lnTo>
                        <a:pt x="76200" y="138112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4814888" y="2005098"/>
                  <a:ext cx="685800" cy="652552"/>
                </a:xfrm>
                <a:custGeom>
                  <a:avLst/>
                  <a:gdLst>
                    <a:gd name="connsiteX0" fmla="*/ 371475 w 685800"/>
                    <a:gd name="connsiteY0" fmla="*/ 85725 h 652462"/>
                    <a:gd name="connsiteX1" fmla="*/ 371475 w 685800"/>
                    <a:gd name="connsiteY1" fmla="*/ 85725 h 652462"/>
                    <a:gd name="connsiteX2" fmla="*/ 500062 w 685800"/>
                    <a:gd name="connsiteY2" fmla="*/ 0 h 652462"/>
                    <a:gd name="connsiteX3" fmla="*/ 542925 w 685800"/>
                    <a:gd name="connsiteY3" fmla="*/ 42862 h 652462"/>
                    <a:gd name="connsiteX4" fmla="*/ 595312 w 685800"/>
                    <a:gd name="connsiteY4" fmla="*/ 104775 h 652462"/>
                    <a:gd name="connsiteX5" fmla="*/ 642937 w 685800"/>
                    <a:gd name="connsiteY5" fmla="*/ 157162 h 652462"/>
                    <a:gd name="connsiteX6" fmla="*/ 676275 w 685800"/>
                    <a:gd name="connsiteY6" fmla="*/ 261937 h 652462"/>
                    <a:gd name="connsiteX7" fmla="*/ 685800 w 685800"/>
                    <a:gd name="connsiteY7" fmla="*/ 319087 h 652462"/>
                    <a:gd name="connsiteX8" fmla="*/ 642937 w 685800"/>
                    <a:gd name="connsiteY8" fmla="*/ 423862 h 652462"/>
                    <a:gd name="connsiteX9" fmla="*/ 585787 w 685800"/>
                    <a:gd name="connsiteY9" fmla="*/ 504825 h 652462"/>
                    <a:gd name="connsiteX10" fmla="*/ 523875 w 685800"/>
                    <a:gd name="connsiteY10" fmla="*/ 557212 h 652462"/>
                    <a:gd name="connsiteX11" fmla="*/ 395287 w 685800"/>
                    <a:gd name="connsiteY11" fmla="*/ 623887 h 652462"/>
                    <a:gd name="connsiteX12" fmla="*/ 309562 w 685800"/>
                    <a:gd name="connsiteY12" fmla="*/ 652462 h 652462"/>
                    <a:gd name="connsiteX13" fmla="*/ 180975 w 685800"/>
                    <a:gd name="connsiteY13" fmla="*/ 614362 h 652462"/>
                    <a:gd name="connsiteX14" fmla="*/ 109537 w 685800"/>
                    <a:gd name="connsiteY14" fmla="*/ 557212 h 652462"/>
                    <a:gd name="connsiteX15" fmla="*/ 33337 w 685800"/>
                    <a:gd name="connsiteY15" fmla="*/ 452437 h 652462"/>
                    <a:gd name="connsiteX16" fmla="*/ 9525 w 685800"/>
                    <a:gd name="connsiteY16" fmla="*/ 385762 h 652462"/>
                    <a:gd name="connsiteX17" fmla="*/ 0 w 685800"/>
                    <a:gd name="connsiteY17" fmla="*/ 300037 h 652462"/>
                    <a:gd name="connsiteX18" fmla="*/ 123825 w 685800"/>
                    <a:gd name="connsiteY18" fmla="*/ 209550 h 652462"/>
                    <a:gd name="connsiteX19" fmla="*/ 119062 w 685800"/>
                    <a:gd name="connsiteY19" fmla="*/ 257175 h 652462"/>
                    <a:gd name="connsiteX20" fmla="*/ 119062 w 685800"/>
                    <a:gd name="connsiteY20" fmla="*/ 261937 h 652462"/>
                    <a:gd name="connsiteX21" fmla="*/ 138112 w 685800"/>
                    <a:gd name="connsiteY21" fmla="*/ 323850 h 652462"/>
                    <a:gd name="connsiteX22" fmla="*/ 157162 w 685800"/>
                    <a:gd name="connsiteY22" fmla="*/ 352425 h 652462"/>
                    <a:gd name="connsiteX23" fmla="*/ 157162 w 685800"/>
                    <a:gd name="connsiteY23" fmla="*/ 352425 h 652462"/>
                    <a:gd name="connsiteX24" fmla="*/ 157162 w 685800"/>
                    <a:gd name="connsiteY24" fmla="*/ 409575 h 652462"/>
                    <a:gd name="connsiteX25" fmla="*/ 161925 w 685800"/>
                    <a:gd name="connsiteY25" fmla="*/ 376237 h 652462"/>
                    <a:gd name="connsiteX26" fmla="*/ 185737 w 685800"/>
                    <a:gd name="connsiteY26" fmla="*/ 442912 h 652462"/>
                    <a:gd name="connsiteX27" fmla="*/ 228600 w 685800"/>
                    <a:gd name="connsiteY27" fmla="*/ 481012 h 652462"/>
                    <a:gd name="connsiteX28" fmla="*/ 295275 w 685800"/>
                    <a:gd name="connsiteY28" fmla="*/ 500062 h 652462"/>
                    <a:gd name="connsiteX29" fmla="*/ 314325 w 685800"/>
                    <a:gd name="connsiteY29" fmla="*/ 504825 h 652462"/>
                    <a:gd name="connsiteX30" fmla="*/ 361950 w 685800"/>
                    <a:gd name="connsiteY30" fmla="*/ 495300 h 652462"/>
                    <a:gd name="connsiteX31" fmla="*/ 400050 w 685800"/>
                    <a:gd name="connsiteY31" fmla="*/ 466725 h 652462"/>
                    <a:gd name="connsiteX32" fmla="*/ 423862 w 685800"/>
                    <a:gd name="connsiteY32" fmla="*/ 447675 h 652462"/>
                    <a:gd name="connsiteX33" fmla="*/ 433387 w 685800"/>
                    <a:gd name="connsiteY33" fmla="*/ 428625 h 652462"/>
                    <a:gd name="connsiteX34" fmla="*/ 466725 w 685800"/>
                    <a:gd name="connsiteY34" fmla="*/ 414337 h 652462"/>
                    <a:gd name="connsiteX35" fmla="*/ 490537 w 685800"/>
                    <a:gd name="connsiteY35" fmla="*/ 390525 h 652462"/>
                    <a:gd name="connsiteX36" fmla="*/ 519112 w 685800"/>
                    <a:gd name="connsiteY36" fmla="*/ 357187 h 652462"/>
                    <a:gd name="connsiteX37" fmla="*/ 538162 w 685800"/>
                    <a:gd name="connsiteY37" fmla="*/ 333375 h 652462"/>
                    <a:gd name="connsiteX38" fmla="*/ 542925 w 685800"/>
                    <a:gd name="connsiteY38" fmla="*/ 304800 h 652462"/>
                    <a:gd name="connsiteX39" fmla="*/ 538162 w 685800"/>
                    <a:gd name="connsiteY39" fmla="*/ 271462 h 652462"/>
                    <a:gd name="connsiteX40" fmla="*/ 519112 w 685800"/>
                    <a:gd name="connsiteY40" fmla="*/ 219075 h 652462"/>
                    <a:gd name="connsiteX41" fmla="*/ 500062 w 685800"/>
                    <a:gd name="connsiteY41" fmla="*/ 185737 h 652462"/>
                    <a:gd name="connsiteX42" fmla="*/ 466725 w 685800"/>
                    <a:gd name="connsiteY42" fmla="*/ 157162 h 652462"/>
                    <a:gd name="connsiteX43" fmla="*/ 438150 w 685800"/>
                    <a:gd name="connsiteY43" fmla="*/ 128587 h 652462"/>
                    <a:gd name="connsiteX44" fmla="*/ 371475 w 685800"/>
                    <a:gd name="connsiteY44" fmla="*/ 85725 h 652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685800" h="652462">
                      <a:moveTo>
                        <a:pt x="371475" y="85725"/>
                      </a:moveTo>
                      <a:lnTo>
                        <a:pt x="371475" y="85725"/>
                      </a:lnTo>
                      <a:lnTo>
                        <a:pt x="500062" y="0"/>
                      </a:lnTo>
                      <a:lnTo>
                        <a:pt x="542925" y="42862"/>
                      </a:lnTo>
                      <a:lnTo>
                        <a:pt x="595312" y="104775"/>
                      </a:lnTo>
                      <a:lnTo>
                        <a:pt x="642937" y="157162"/>
                      </a:lnTo>
                      <a:lnTo>
                        <a:pt x="676275" y="261937"/>
                      </a:lnTo>
                      <a:lnTo>
                        <a:pt x="685800" y="319087"/>
                      </a:lnTo>
                      <a:lnTo>
                        <a:pt x="642937" y="423862"/>
                      </a:lnTo>
                      <a:lnTo>
                        <a:pt x="585787" y="504825"/>
                      </a:lnTo>
                      <a:lnTo>
                        <a:pt x="523875" y="557212"/>
                      </a:lnTo>
                      <a:lnTo>
                        <a:pt x="395287" y="623887"/>
                      </a:lnTo>
                      <a:lnTo>
                        <a:pt x="309562" y="652462"/>
                      </a:lnTo>
                      <a:lnTo>
                        <a:pt x="180975" y="614362"/>
                      </a:lnTo>
                      <a:lnTo>
                        <a:pt x="109537" y="557212"/>
                      </a:lnTo>
                      <a:lnTo>
                        <a:pt x="33337" y="452437"/>
                      </a:lnTo>
                      <a:lnTo>
                        <a:pt x="9525" y="385762"/>
                      </a:lnTo>
                      <a:lnTo>
                        <a:pt x="0" y="300037"/>
                      </a:lnTo>
                      <a:lnTo>
                        <a:pt x="123825" y="209550"/>
                      </a:lnTo>
                      <a:lnTo>
                        <a:pt x="119062" y="257175"/>
                      </a:lnTo>
                      <a:lnTo>
                        <a:pt x="119062" y="261937"/>
                      </a:lnTo>
                      <a:lnTo>
                        <a:pt x="138112" y="323850"/>
                      </a:lnTo>
                      <a:lnTo>
                        <a:pt x="157162" y="352425"/>
                      </a:lnTo>
                      <a:lnTo>
                        <a:pt x="157162" y="352425"/>
                      </a:lnTo>
                      <a:lnTo>
                        <a:pt x="157162" y="409575"/>
                      </a:lnTo>
                      <a:lnTo>
                        <a:pt x="161925" y="376237"/>
                      </a:lnTo>
                      <a:lnTo>
                        <a:pt x="185737" y="442912"/>
                      </a:lnTo>
                      <a:lnTo>
                        <a:pt x="228600" y="481012"/>
                      </a:lnTo>
                      <a:lnTo>
                        <a:pt x="295275" y="500062"/>
                      </a:lnTo>
                      <a:lnTo>
                        <a:pt x="314325" y="504825"/>
                      </a:lnTo>
                      <a:lnTo>
                        <a:pt x="361950" y="495300"/>
                      </a:lnTo>
                      <a:lnTo>
                        <a:pt x="400050" y="466725"/>
                      </a:lnTo>
                      <a:lnTo>
                        <a:pt x="423862" y="447675"/>
                      </a:lnTo>
                      <a:lnTo>
                        <a:pt x="433387" y="428625"/>
                      </a:lnTo>
                      <a:lnTo>
                        <a:pt x="466725" y="414337"/>
                      </a:lnTo>
                      <a:lnTo>
                        <a:pt x="490537" y="390525"/>
                      </a:lnTo>
                      <a:lnTo>
                        <a:pt x="519112" y="357187"/>
                      </a:lnTo>
                      <a:lnTo>
                        <a:pt x="538162" y="333375"/>
                      </a:lnTo>
                      <a:lnTo>
                        <a:pt x="542925" y="304800"/>
                      </a:lnTo>
                      <a:lnTo>
                        <a:pt x="538162" y="271462"/>
                      </a:lnTo>
                      <a:lnTo>
                        <a:pt x="519112" y="219075"/>
                      </a:lnTo>
                      <a:lnTo>
                        <a:pt x="500062" y="185737"/>
                      </a:lnTo>
                      <a:lnTo>
                        <a:pt x="466725" y="157162"/>
                      </a:lnTo>
                      <a:lnTo>
                        <a:pt x="438150" y="128587"/>
                      </a:lnTo>
                      <a:lnTo>
                        <a:pt x="371475" y="857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4505325" y="1990810"/>
                  <a:ext cx="438150" cy="328657"/>
                </a:xfrm>
                <a:custGeom>
                  <a:avLst/>
                  <a:gdLst>
                    <a:gd name="connsiteX0" fmla="*/ 285750 w 438150"/>
                    <a:gd name="connsiteY0" fmla="*/ 328613 h 328613"/>
                    <a:gd name="connsiteX1" fmla="*/ 285750 w 438150"/>
                    <a:gd name="connsiteY1" fmla="*/ 328613 h 328613"/>
                    <a:gd name="connsiteX2" fmla="*/ 361950 w 438150"/>
                    <a:gd name="connsiteY2" fmla="*/ 295275 h 328613"/>
                    <a:gd name="connsiteX3" fmla="*/ 376238 w 438150"/>
                    <a:gd name="connsiteY3" fmla="*/ 266700 h 328613"/>
                    <a:gd name="connsiteX4" fmla="*/ 390525 w 438150"/>
                    <a:gd name="connsiteY4" fmla="*/ 257175 h 328613"/>
                    <a:gd name="connsiteX5" fmla="*/ 409575 w 438150"/>
                    <a:gd name="connsiteY5" fmla="*/ 233363 h 328613"/>
                    <a:gd name="connsiteX6" fmla="*/ 419100 w 438150"/>
                    <a:gd name="connsiteY6" fmla="*/ 219075 h 328613"/>
                    <a:gd name="connsiteX7" fmla="*/ 433388 w 438150"/>
                    <a:gd name="connsiteY7" fmla="*/ 209550 h 328613"/>
                    <a:gd name="connsiteX8" fmla="*/ 438150 w 438150"/>
                    <a:gd name="connsiteY8" fmla="*/ 204788 h 328613"/>
                    <a:gd name="connsiteX9" fmla="*/ 400050 w 438150"/>
                    <a:gd name="connsiteY9" fmla="*/ 223838 h 328613"/>
                    <a:gd name="connsiteX10" fmla="*/ 366713 w 438150"/>
                    <a:gd name="connsiteY10" fmla="*/ 209550 h 328613"/>
                    <a:gd name="connsiteX11" fmla="*/ 314325 w 438150"/>
                    <a:gd name="connsiteY11" fmla="*/ 190500 h 328613"/>
                    <a:gd name="connsiteX12" fmla="*/ 295275 w 438150"/>
                    <a:gd name="connsiteY12" fmla="*/ 166688 h 328613"/>
                    <a:gd name="connsiteX13" fmla="*/ 285750 w 438150"/>
                    <a:gd name="connsiteY13" fmla="*/ 133350 h 328613"/>
                    <a:gd name="connsiteX14" fmla="*/ 266700 w 438150"/>
                    <a:gd name="connsiteY14" fmla="*/ 128588 h 328613"/>
                    <a:gd name="connsiteX15" fmla="*/ 219075 w 438150"/>
                    <a:gd name="connsiteY15" fmla="*/ 123825 h 328613"/>
                    <a:gd name="connsiteX16" fmla="*/ 157163 w 438150"/>
                    <a:gd name="connsiteY16" fmla="*/ 114300 h 328613"/>
                    <a:gd name="connsiteX17" fmla="*/ 138113 w 438150"/>
                    <a:gd name="connsiteY17" fmla="*/ 80963 h 328613"/>
                    <a:gd name="connsiteX18" fmla="*/ 114300 w 438150"/>
                    <a:gd name="connsiteY18" fmla="*/ 66675 h 328613"/>
                    <a:gd name="connsiteX19" fmla="*/ 95250 w 438150"/>
                    <a:gd name="connsiteY19" fmla="*/ 23813 h 328613"/>
                    <a:gd name="connsiteX20" fmla="*/ 76200 w 438150"/>
                    <a:gd name="connsiteY20" fmla="*/ 0 h 328613"/>
                    <a:gd name="connsiteX21" fmla="*/ 0 w 438150"/>
                    <a:gd name="connsiteY21" fmla="*/ 147638 h 328613"/>
                    <a:gd name="connsiteX22" fmla="*/ 38100 w 438150"/>
                    <a:gd name="connsiteY22" fmla="*/ 195263 h 328613"/>
                    <a:gd name="connsiteX23" fmla="*/ 119063 w 438150"/>
                    <a:gd name="connsiteY23" fmla="*/ 242888 h 328613"/>
                    <a:gd name="connsiteX24" fmla="*/ 180975 w 438150"/>
                    <a:gd name="connsiteY24" fmla="*/ 261938 h 328613"/>
                    <a:gd name="connsiteX25" fmla="*/ 195263 w 438150"/>
                    <a:gd name="connsiteY25" fmla="*/ 261938 h 328613"/>
                    <a:gd name="connsiteX26" fmla="*/ 285750 w 438150"/>
                    <a:gd name="connsiteY26" fmla="*/ 328613 h 328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38150" h="328613">
                      <a:moveTo>
                        <a:pt x="285750" y="328613"/>
                      </a:moveTo>
                      <a:lnTo>
                        <a:pt x="285750" y="328613"/>
                      </a:lnTo>
                      <a:cubicBezTo>
                        <a:pt x="311150" y="317500"/>
                        <a:pt x="337714" y="308739"/>
                        <a:pt x="361950" y="295275"/>
                      </a:cubicBezTo>
                      <a:cubicBezTo>
                        <a:pt x="376402" y="287246"/>
                        <a:pt x="367786" y="277265"/>
                        <a:pt x="376238" y="266700"/>
                      </a:cubicBezTo>
                      <a:cubicBezTo>
                        <a:pt x="379814" y="262231"/>
                        <a:pt x="385763" y="260350"/>
                        <a:pt x="390525" y="257175"/>
                      </a:cubicBezTo>
                      <a:cubicBezTo>
                        <a:pt x="399798" y="229360"/>
                        <a:pt x="388033" y="254906"/>
                        <a:pt x="409575" y="233363"/>
                      </a:cubicBezTo>
                      <a:cubicBezTo>
                        <a:pt x="413622" y="229315"/>
                        <a:pt x="415053" y="223122"/>
                        <a:pt x="419100" y="219075"/>
                      </a:cubicBezTo>
                      <a:cubicBezTo>
                        <a:pt x="423147" y="215028"/>
                        <a:pt x="428809" y="212984"/>
                        <a:pt x="433388" y="209550"/>
                      </a:cubicBezTo>
                      <a:cubicBezTo>
                        <a:pt x="435184" y="208203"/>
                        <a:pt x="436563" y="206375"/>
                        <a:pt x="438150" y="204788"/>
                      </a:cubicBezTo>
                      <a:lnTo>
                        <a:pt x="400050" y="223838"/>
                      </a:lnTo>
                      <a:lnTo>
                        <a:pt x="366713" y="209550"/>
                      </a:lnTo>
                      <a:lnTo>
                        <a:pt x="314325" y="190500"/>
                      </a:lnTo>
                      <a:lnTo>
                        <a:pt x="295275" y="166688"/>
                      </a:lnTo>
                      <a:lnTo>
                        <a:pt x="285750" y="133350"/>
                      </a:lnTo>
                      <a:lnTo>
                        <a:pt x="266700" y="128588"/>
                      </a:lnTo>
                      <a:lnTo>
                        <a:pt x="219075" y="123825"/>
                      </a:lnTo>
                      <a:lnTo>
                        <a:pt x="157163" y="114300"/>
                      </a:lnTo>
                      <a:lnTo>
                        <a:pt x="138113" y="80963"/>
                      </a:lnTo>
                      <a:lnTo>
                        <a:pt x="114300" y="66675"/>
                      </a:lnTo>
                      <a:lnTo>
                        <a:pt x="95250" y="23813"/>
                      </a:lnTo>
                      <a:lnTo>
                        <a:pt x="76200" y="0"/>
                      </a:lnTo>
                      <a:lnTo>
                        <a:pt x="0" y="147638"/>
                      </a:lnTo>
                      <a:lnTo>
                        <a:pt x="38100" y="195263"/>
                      </a:lnTo>
                      <a:lnTo>
                        <a:pt x="119063" y="242888"/>
                      </a:lnTo>
                      <a:lnTo>
                        <a:pt x="180975" y="261938"/>
                      </a:lnTo>
                      <a:lnTo>
                        <a:pt x="195263" y="261938"/>
                      </a:lnTo>
                      <a:lnTo>
                        <a:pt x="285750" y="32861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>
                  <a:off x="4119563" y="1933652"/>
                  <a:ext cx="452437" cy="223868"/>
                </a:xfrm>
                <a:custGeom>
                  <a:avLst/>
                  <a:gdLst>
                    <a:gd name="connsiteX0" fmla="*/ 361950 w 452437"/>
                    <a:gd name="connsiteY0" fmla="*/ 209550 h 223838"/>
                    <a:gd name="connsiteX1" fmla="*/ 452437 w 452437"/>
                    <a:gd name="connsiteY1" fmla="*/ 52388 h 223838"/>
                    <a:gd name="connsiteX2" fmla="*/ 395287 w 452437"/>
                    <a:gd name="connsiteY2" fmla="*/ 57150 h 223838"/>
                    <a:gd name="connsiteX3" fmla="*/ 357187 w 452437"/>
                    <a:gd name="connsiteY3" fmla="*/ 61913 h 223838"/>
                    <a:gd name="connsiteX4" fmla="*/ 328612 w 452437"/>
                    <a:gd name="connsiteY4" fmla="*/ 52388 h 223838"/>
                    <a:gd name="connsiteX5" fmla="*/ 290512 w 452437"/>
                    <a:gd name="connsiteY5" fmla="*/ 66675 h 223838"/>
                    <a:gd name="connsiteX6" fmla="*/ 257175 w 452437"/>
                    <a:gd name="connsiteY6" fmla="*/ 80963 h 223838"/>
                    <a:gd name="connsiteX7" fmla="*/ 209550 w 452437"/>
                    <a:gd name="connsiteY7" fmla="*/ 66675 h 223838"/>
                    <a:gd name="connsiteX8" fmla="*/ 180975 w 452437"/>
                    <a:gd name="connsiteY8" fmla="*/ 42863 h 223838"/>
                    <a:gd name="connsiteX9" fmla="*/ 157162 w 452437"/>
                    <a:gd name="connsiteY9" fmla="*/ 33338 h 223838"/>
                    <a:gd name="connsiteX10" fmla="*/ 142875 w 452437"/>
                    <a:gd name="connsiteY10" fmla="*/ 9525 h 223838"/>
                    <a:gd name="connsiteX11" fmla="*/ 138112 w 452437"/>
                    <a:gd name="connsiteY11" fmla="*/ 0 h 223838"/>
                    <a:gd name="connsiteX12" fmla="*/ 19050 w 452437"/>
                    <a:gd name="connsiteY12" fmla="*/ 42863 h 223838"/>
                    <a:gd name="connsiteX13" fmla="*/ 0 w 452437"/>
                    <a:gd name="connsiteY13" fmla="*/ 52388 h 223838"/>
                    <a:gd name="connsiteX14" fmla="*/ 76200 w 452437"/>
                    <a:gd name="connsiteY14" fmla="*/ 157163 h 223838"/>
                    <a:gd name="connsiteX15" fmla="*/ 161925 w 452437"/>
                    <a:gd name="connsiteY15" fmla="*/ 200025 h 223838"/>
                    <a:gd name="connsiteX16" fmla="*/ 223837 w 452437"/>
                    <a:gd name="connsiteY16" fmla="*/ 219075 h 223838"/>
                    <a:gd name="connsiteX17" fmla="*/ 290512 w 452437"/>
                    <a:gd name="connsiteY17" fmla="*/ 223838 h 223838"/>
                    <a:gd name="connsiteX18" fmla="*/ 361950 w 452437"/>
                    <a:gd name="connsiteY18" fmla="*/ 209550 h 223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2437" h="223838">
                      <a:moveTo>
                        <a:pt x="361950" y="209550"/>
                      </a:moveTo>
                      <a:lnTo>
                        <a:pt x="452437" y="52388"/>
                      </a:lnTo>
                      <a:lnTo>
                        <a:pt x="395287" y="57150"/>
                      </a:lnTo>
                      <a:lnTo>
                        <a:pt x="357187" y="61913"/>
                      </a:lnTo>
                      <a:lnTo>
                        <a:pt x="328612" y="52388"/>
                      </a:lnTo>
                      <a:lnTo>
                        <a:pt x="290512" y="66675"/>
                      </a:lnTo>
                      <a:lnTo>
                        <a:pt x="257175" y="80963"/>
                      </a:lnTo>
                      <a:lnTo>
                        <a:pt x="209550" y="66675"/>
                      </a:lnTo>
                      <a:lnTo>
                        <a:pt x="180975" y="42863"/>
                      </a:lnTo>
                      <a:lnTo>
                        <a:pt x="157162" y="33338"/>
                      </a:lnTo>
                      <a:lnTo>
                        <a:pt x="142875" y="9525"/>
                      </a:lnTo>
                      <a:lnTo>
                        <a:pt x="138112" y="0"/>
                      </a:lnTo>
                      <a:lnTo>
                        <a:pt x="19050" y="42863"/>
                      </a:lnTo>
                      <a:lnTo>
                        <a:pt x="0" y="52388"/>
                      </a:lnTo>
                      <a:lnTo>
                        <a:pt x="76200" y="157163"/>
                      </a:lnTo>
                      <a:lnTo>
                        <a:pt x="161925" y="200025"/>
                      </a:lnTo>
                      <a:lnTo>
                        <a:pt x="223837" y="219075"/>
                      </a:lnTo>
                      <a:lnTo>
                        <a:pt x="290512" y="223838"/>
                      </a:lnTo>
                      <a:lnTo>
                        <a:pt x="361950" y="2095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5095875" y="2233730"/>
                  <a:ext cx="85725" cy="100027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4273550" y="1439871"/>
                  <a:ext cx="1466850" cy="1474989"/>
                </a:xfrm>
                <a:custGeom>
                  <a:avLst/>
                  <a:gdLst>
                    <a:gd name="connsiteX0" fmla="*/ 99588 w 1466661"/>
                    <a:gd name="connsiteY0" fmla="*/ 226337 h 1475715"/>
                    <a:gd name="connsiteX1" fmla="*/ 307817 w 1466661"/>
                    <a:gd name="connsiteY1" fmla="*/ 226337 h 1475715"/>
                    <a:gd name="connsiteX2" fmla="*/ 506994 w 1466661"/>
                    <a:gd name="connsiteY2" fmla="*/ 325925 h 1475715"/>
                    <a:gd name="connsiteX3" fmla="*/ 787651 w 1466661"/>
                    <a:gd name="connsiteY3" fmla="*/ 425513 h 1475715"/>
                    <a:gd name="connsiteX4" fmla="*/ 959667 w 1466661"/>
                    <a:gd name="connsiteY4" fmla="*/ 534154 h 1475715"/>
                    <a:gd name="connsiteX5" fmla="*/ 1140736 w 1466661"/>
                    <a:gd name="connsiteY5" fmla="*/ 778598 h 1475715"/>
                    <a:gd name="connsiteX6" fmla="*/ 1158843 w 1466661"/>
                    <a:gd name="connsiteY6" fmla="*/ 914400 h 1475715"/>
                    <a:gd name="connsiteX7" fmla="*/ 1059255 w 1466661"/>
                    <a:gd name="connsiteY7" fmla="*/ 1050202 h 1475715"/>
                    <a:gd name="connsiteX8" fmla="*/ 796705 w 1466661"/>
                    <a:gd name="connsiteY8" fmla="*/ 1167897 h 1475715"/>
                    <a:gd name="connsiteX9" fmla="*/ 651849 w 1466661"/>
                    <a:gd name="connsiteY9" fmla="*/ 1013988 h 1475715"/>
                    <a:gd name="connsiteX10" fmla="*/ 506994 w 1466661"/>
                    <a:gd name="connsiteY10" fmla="*/ 778598 h 1475715"/>
                    <a:gd name="connsiteX11" fmla="*/ 325924 w 1466661"/>
                    <a:gd name="connsiteY11" fmla="*/ 706170 h 1475715"/>
                    <a:gd name="connsiteX12" fmla="*/ 190122 w 1466661"/>
                    <a:gd name="connsiteY12" fmla="*/ 968721 h 1475715"/>
                    <a:gd name="connsiteX13" fmla="*/ 506994 w 1466661"/>
                    <a:gd name="connsiteY13" fmla="*/ 1430448 h 1475715"/>
                    <a:gd name="connsiteX14" fmla="*/ 1113576 w 1466661"/>
                    <a:gd name="connsiteY14" fmla="*/ 1475715 h 1475715"/>
                    <a:gd name="connsiteX15" fmla="*/ 1466661 w 1466661"/>
                    <a:gd name="connsiteY15" fmla="*/ 1013988 h 1475715"/>
                    <a:gd name="connsiteX16" fmla="*/ 1339913 w 1466661"/>
                    <a:gd name="connsiteY16" fmla="*/ 398352 h 1475715"/>
                    <a:gd name="connsiteX17" fmla="*/ 787651 w 1466661"/>
                    <a:gd name="connsiteY17" fmla="*/ 81481 h 1475715"/>
                    <a:gd name="connsiteX18" fmla="*/ 244443 w 1466661"/>
                    <a:gd name="connsiteY18" fmla="*/ 0 h 1475715"/>
                    <a:gd name="connsiteX19" fmla="*/ 0 w 1466661"/>
                    <a:gd name="connsiteY19" fmla="*/ 0 h 1475715"/>
                    <a:gd name="connsiteX20" fmla="*/ 99588 w 1466661"/>
                    <a:gd name="connsiteY20" fmla="*/ 226337 h 1475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466661" h="1475715">
                      <a:moveTo>
                        <a:pt x="99588" y="226337"/>
                      </a:moveTo>
                      <a:lnTo>
                        <a:pt x="307817" y="226337"/>
                      </a:lnTo>
                      <a:lnTo>
                        <a:pt x="506994" y="325925"/>
                      </a:lnTo>
                      <a:lnTo>
                        <a:pt x="787651" y="425513"/>
                      </a:lnTo>
                      <a:lnTo>
                        <a:pt x="959667" y="534154"/>
                      </a:lnTo>
                      <a:lnTo>
                        <a:pt x="1140736" y="778598"/>
                      </a:lnTo>
                      <a:lnTo>
                        <a:pt x="1158843" y="914400"/>
                      </a:lnTo>
                      <a:lnTo>
                        <a:pt x="1059255" y="1050202"/>
                      </a:lnTo>
                      <a:lnTo>
                        <a:pt x="796705" y="1167897"/>
                      </a:lnTo>
                      <a:lnTo>
                        <a:pt x="651849" y="1013988"/>
                      </a:lnTo>
                      <a:lnTo>
                        <a:pt x="506994" y="778598"/>
                      </a:lnTo>
                      <a:lnTo>
                        <a:pt x="325924" y="706170"/>
                      </a:lnTo>
                      <a:lnTo>
                        <a:pt x="190122" y="968721"/>
                      </a:lnTo>
                      <a:lnTo>
                        <a:pt x="506994" y="1430448"/>
                      </a:lnTo>
                      <a:lnTo>
                        <a:pt x="1113576" y="1475715"/>
                      </a:lnTo>
                      <a:lnTo>
                        <a:pt x="1466661" y="1013988"/>
                      </a:lnTo>
                      <a:lnTo>
                        <a:pt x="1339913" y="398352"/>
                      </a:lnTo>
                      <a:lnTo>
                        <a:pt x="787651" y="81481"/>
                      </a:lnTo>
                      <a:lnTo>
                        <a:pt x="244443" y="0"/>
                      </a:lnTo>
                      <a:lnTo>
                        <a:pt x="0" y="0"/>
                      </a:lnTo>
                      <a:lnTo>
                        <a:pt x="99588" y="2263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>
                  <a:off x="3929063" y="1447810"/>
                  <a:ext cx="706437" cy="987560"/>
                </a:xfrm>
                <a:custGeom>
                  <a:avLst/>
                  <a:gdLst>
                    <a:gd name="connsiteX0" fmla="*/ 407406 w 706170"/>
                    <a:gd name="connsiteY0" fmla="*/ 217284 h 986828"/>
                    <a:gd name="connsiteX1" fmla="*/ 280657 w 706170"/>
                    <a:gd name="connsiteY1" fmla="*/ 334979 h 986828"/>
                    <a:gd name="connsiteX2" fmla="*/ 226337 w 706170"/>
                    <a:gd name="connsiteY2" fmla="*/ 443620 h 986828"/>
                    <a:gd name="connsiteX3" fmla="*/ 280657 w 706170"/>
                    <a:gd name="connsiteY3" fmla="*/ 543208 h 986828"/>
                    <a:gd name="connsiteX4" fmla="*/ 380246 w 706170"/>
                    <a:gd name="connsiteY4" fmla="*/ 642796 h 986828"/>
                    <a:gd name="connsiteX5" fmla="*/ 525101 w 706170"/>
                    <a:gd name="connsiteY5" fmla="*/ 642796 h 986828"/>
                    <a:gd name="connsiteX6" fmla="*/ 669956 w 706170"/>
                    <a:gd name="connsiteY6" fmla="*/ 697117 h 986828"/>
                    <a:gd name="connsiteX7" fmla="*/ 706170 w 706170"/>
                    <a:gd name="connsiteY7" fmla="*/ 787652 h 986828"/>
                    <a:gd name="connsiteX8" fmla="*/ 552261 w 706170"/>
                    <a:gd name="connsiteY8" fmla="*/ 986828 h 986828"/>
                    <a:gd name="connsiteX9" fmla="*/ 362139 w 706170"/>
                    <a:gd name="connsiteY9" fmla="*/ 932507 h 986828"/>
                    <a:gd name="connsiteX10" fmla="*/ 126748 w 706170"/>
                    <a:gd name="connsiteY10" fmla="*/ 796705 h 986828"/>
                    <a:gd name="connsiteX11" fmla="*/ 0 w 706170"/>
                    <a:gd name="connsiteY11" fmla="*/ 525101 h 986828"/>
                    <a:gd name="connsiteX12" fmla="*/ 36214 w 706170"/>
                    <a:gd name="connsiteY12" fmla="*/ 217284 h 986828"/>
                    <a:gd name="connsiteX13" fmla="*/ 190123 w 706170"/>
                    <a:gd name="connsiteY13" fmla="*/ 63375 h 986828"/>
                    <a:gd name="connsiteX14" fmla="*/ 362139 w 706170"/>
                    <a:gd name="connsiteY14" fmla="*/ 0 h 986828"/>
                    <a:gd name="connsiteX15" fmla="*/ 407406 w 706170"/>
                    <a:gd name="connsiteY15" fmla="*/ 217284 h 986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6170" h="986828">
                      <a:moveTo>
                        <a:pt x="407406" y="217284"/>
                      </a:moveTo>
                      <a:lnTo>
                        <a:pt x="280657" y="334979"/>
                      </a:lnTo>
                      <a:lnTo>
                        <a:pt x="226337" y="443620"/>
                      </a:lnTo>
                      <a:lnTo>
                        <a:pt x="280657" y="543208"/>
                      </a:lnTo>
                      <a:lnTo>
                        <a:pt x="380246" y="642796"/>
                      </a:lnTo>
                      <a:lnTo>
                        <a:pt x="525101" y="642796"/>
                      </a:lnTo>
                      <a:lnTo>
                        <a:pt x="669956" y="697117"/>
                      </a:lnTo>
                      <a:lnTo>
                        <a:pt x="706170" y="787652"/>
                      </a:lnTo>
                      <a:lnTo>
                        <a:pt x="552261" y="986828"/>
                      </a:lnTo>
                      <a:lnTo>
                        <a:pt x="362139" y="932507"/>
                      </a:lnTo>
                      <a:lnTo>
                        <a:pt x="126748" y="796705"/>
                      </a:lnTo>
                      <a:lnTo>
                        <a:pt x="0" y="525101"/>
                      </a:lnTo>
                      <a:lnTo>
                        <a:pt x="36214" y="217284"/>
                      </a:lnTo>
                      <a:lnTo>
                        <a:pt x="190123" y="63375"/>
                      </a:lnTo>
                      <a:lnTo>
                        <a:pt x="362139" y="0"/>
                      </a:lnTo>
                      <a:lnTo>
                        <a:pt x="407406" y="21728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5" name="Freeform 14"/>
              <p:cNvSpPr/>
              <p:nvPr/>
            </p:nvSpPr>
            <p:spPr>
              <a:xfrm>
                <a:off x="8075615" y="3976688"/>
                <a:ext cx="196848" cy="585786"/>
              </a:xfrm>
              <a:custGeom>
                <a:avLst/>
                <a:gdLst>
                  <a:gd name="connsiteX0" fmla="*/ 142875 w 203011"/>
                  <a:gd name="connsiteY0" fmla="*/ 0 h 590550"/>
                  <a:gd name="connsiteX1" fmla="*/ 200025 w 203011"/>
                  <a:gd name="connsiteY1" fmla="*/ 190500 h 590550"/>
                  <a:gd name="connsiteX2" fmla="*/ 190500 w 203011"/>
                  <a:gd name="connsiteY2" fmla="*/ 352425 h 590550"/>
                  <a:gd name="connsiteX3" fmla="*/ 152400 w 203011"/>
                  <a:gd name="connsiteY3" fmla="*/ 542925 h 590550"/>
                  <a:gd name="connsiteX4" fmla="*/ 0 w 203011"/>
                  <a:gd name="connsiteY4" fmla="*/ 59055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011" h="590550">
                    <a:moveTo>
                      <a:pt x="142875" y="0"/>
                    </a:moveTo>
                    <a:cubicBezTo>
                      <a:pt x="167481" y="65881"/>
                      <a:pt x="192088" y="131763"/>
                      <a:pt x="200025" y="190500"/>
                    </a:cubicBezTo>
                    <a:cubicBezTo>
                      <a:pt x="207963" y="249238"/>
                      <a:pt x="198438" y="293688"/>
                      <a:pt x="190500" y="352425"/>
                    </a:cubicBezTo>
                    <a:cubicBezTo>
                      <a:pt x="182563" y="411163"/>
                      <a:pt x="184150" y="503238"/>
                      <a:pt x="152400" y="542925"/>
                    </a:cubicBezTo>
                    <a:cubicBezTo>
                      <a:pt x="120650" y="582613"/>
                      <a:pt x="60325" y="586581"/>
                      <a:pt x="0" y="590550"/>
                    </a:cubicBezTo>
                  </a:path>
                </a:pathLst>
              </a:custGeom>
              <a:noFill/>
              <a:ln w="76200">
                <a:solidFill>
                  <a:srgbClr val="3853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ounded Rectangle 19"/>
            <p:cNvSpPr/>
            <p:nvPr/>
          </p:nvSpPr>
          <p:spPr>
            <a:xfrm rot="20124043">
              <a:off x="9375886" y="1616767"/>
              <a:ext cx="300037" cy="56610"/>
            </a:xfrm>
            <a:prstGeom prst="roundRect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 rot="18496617">
              <a:off x="9373770" y="1999877"/>
              <a:ext cx="115058" cy="45719"/>
            </a:xfrm>
            <a:prstGeom prst="roundRect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rot="15726163">
              <a:off x="8103952" y="3893183"/>
              <a:ext cx="103318" cy="45719"/>
            </a:xfrm>
            <a:prstGeom prst="ellipse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rot="14751082">
              <a:off x="7808121" y="4163915"/>
              <a:ext cx="182413" cy="45719"/>
            </a:xfrm>
            <a:prstGeom prst="ellipse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rot="8100000">
              <a:off x="7533223" y="3732173"/>
              <a:ext cx="45719" cy="101421"/>
            </a:xfrm>
            <a:prstGeom prst="ellipse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039547" y="4093105"/>
              <a:ext cx="88901" cy="88901"/>
            </a:xfrm>
            <a:prstGeom prst="ellipse">
              <a:avLst/>
            </a:prstGeom>
            <a:solidFill>
              <a:srgbClr val="6BA42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20992177">
              <a:off x="2778581" y="1008072"/>
              <a:ext cx="122040" cy="309563"/>
            </a:xfrm>
            <a:prstGeom prst="ellipse">
              <a:avLst/>
            </a:prstGeom>
            <a:solidFill>
              <a:srgbClr val="E60000"/>
            </a:solidFill>
            <a:ln>
              <a:solidFill>
                <a:srgbClr val="E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20400000">
              <a:off x="2756446" y="826948"/>
              <a:ext cx="102870" cy="248600"/>
            </a:xfrm>
            <a:prstGeom prst="ellipse">
              <a:avLst/>
            </a:prstGeom>
            <a:solidFill>
              <a:srgbClr val="99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/>
            <p:cNvSpPr/>
            <p:nvPr/>
          </p:nvSpPr>
          <p:spPr>
            <a:xfrm rot="21310775">
              <a:off x="8956270" y="2233133"/>
              <a:ext cx="168435" cy="116681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Parallelogram 55"/>
            <p:cNvSpPr/>
            <p:nvPr/>
          </p:nvSpPr>
          <p:spPr>
            <a:xfrm rot="21310775">
              <a:off x="9053143" y="2147704"/>
              <a:ext cx="196265" cy="152796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20439888">
              <a:off x="8941914" y="2168636"/>
              <a:ext cx="182413" cy="45719"/>
            </a:xfrm>
            <a:prstGeom prst="ellipse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979746" y="2074514"/>
              <a:ext cx="275735" cy="45719"/>
            </a:xfrm>
            <a:prstGeom prst="ellipse">
              <a:avLst/>
            </a:prstGeom>
            <a:solidFill>
              <a:srgbClr val="986E44"/>
            </a:solidFill>
            <a:ln>
              <a:solidFill>
                <a:srgbClr val="986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rot="4435952" flipV="1">
              <a:off x="8059427" y="3896184"/>
              <a:ext cx="101374" cy="45719"/>
            </a:xfrm>
            <a:prstGeom prst="ellipse">
              <a:avLst/>
            </a:prstGeom>
            <a:solidFill>
              <a:srgbClr val="986E44"/>
            </a:solidFill>
            <a:ln>
              <a:solidFill>
                <a:srgbClr val="986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rot="14383831">
              <a:off x="2981123" y="2606035"/>
              <a:ext cx="152542" cy="55636"/>
            </a:xfrm>
            <a:prstGeom prst="ellipse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rot="20439888">
              <a:off x="8615604" y="2539126"/>
              <a:ext cx="76703" cy="84409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rot="20439888">
              <a:off x="9339365" y="1972627"/>
              <a:ext cx="76703" cy="84409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 rot="17685835" flipV="1">
              <a:off x="8655837" y="2621490"/>
              <a:ext cx="284565" cy="94869"/>
            </a:xfrm>
            <a:prstGeom prst="ellipse">
              <a:avLst/>
            </a:prstGeom>
            <a:solidFill>
              <a:srgbClr val="595449"/>
            </a:solidFill>
            <a:ln>
              <a:solidFill>
                <a:srgbClr val="5954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rot="18848498">
              <a:off x="8005355" y="3419735"/>
              <a:ext cx="359992" cy="1154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rot="17226544" flipV="1">
              <a:off x="8052446" y="3452181"/>
              <a:ext cx="350813" cy="36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rot="20439888">
              <a:off x="8773872" y="2505866"/>
              <a:ext cx="76703" cy="84409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 rot="17554308" flipV="1">
              <a:off x="7694177" y="3955869"/>
              <a:ext cx="244673" cy="78777"/>
            </a:xfrm>
            <a:prstGeom prst="ellipse">
              <a:avLst/>
            </a:prstGeom>
            <a:solidFill>
              <a:srgbClr val="324B9A"/>
            </a:solidFill>
            <a:ln>
              <a:solidFill>
                <a:srgbClr val="324B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 rot="20439888">
              <a:off x="2965720" y="856521"/>
              <a:ext cx="76703" cy="84409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23"/>
          <p:cNvSpPr txBox="1">
            <a:spLocks noChangeArrowheads="1"/>
          </p:cNvSpPr>
          <p:nvPr/>
        </p:nvSpPr>
        <p:spPr bwMode="auto">
          <a:xfrm>
            <a:off x="8075746" y="1384113"/>
            <a:ext cx="766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prstClr val="white"/>
                </a:solidFill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67" name="Explosion 1 66"/>
          <p:cNvSpPr>
            <a:spLocks noChangeAspect="1"/>
          </p:cNvSpPr>
          <p:nvPr/>
        </p:nvSpPr>
        <p:spPr bwMode="auto">
          <a:xfrm>
            <a:off x="9485315" y="863601"/>
            <a:ext cx="941072" cy="1188720"/>
          </a:xfrm>
          <a:prstGeom prst="irregularSeal1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TextBox 21"/>
          <p:cNvSpPr txBox="1">
            <a:spLocks noChangeArrowheads="1"/>
          </p:cNvSpPr>
          <p:nvPr/>
        </p:nvSpPr>
        <p:spPr bwMode="auto">
          <a:xfrm>
            <a:off x="9625489" y="1250341"/>
            <a:ext cx="76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prstClr val="white"/>
                </a:solidFill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71" name="Explosion 1 70"/>
          <p:cNvSpPr>
            <a:spLocks noChangeAspect="1"/>
          </p:cNvSpPr>
          <p:nvPr/>
        </p:nvSpPr>
        <p:spPr bwMode="auto">
          <a:xfrm>
            <a:off x="7947940" y="4129490"/>
            <a:ext cx="916939" cy="1158240"/>
          </a:xfrm>
          <a:prstGeom prst="irregularSeal1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TextBox 5"/>
          <p:cNvSpPr txBox="1">
            <a:spLocks noChangeArrowheads="1"/>
          </p:cNvSpPr>
          <p:nvPr/>
        </p:nvSpPr>
        <p:spPr bwMode="auto">
          <a:xfrm>
            <a:off x="8053243" y="4519292"/>
            <a:ext cx="765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prstClr val="white"/>
                </a:solidFill>
                <a:cs typeface="Arial" panose="020B0604020202020204" pitchFamily="34" charset="0"/>
              </a:rPr>
              <a:t>2018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095798" y="3798253"/>
            <a:ext cx="918212" cy="1158240"/>
            <a:chOff x="6960888" y="3798253"/>
            <a:chExt cx="918212" cy="1158240"/>
          </a:xfrm>
        </p:grpSpPr>
        <p:sp>
          <p:nvSpPr>
            <p:cNvPr id="73" name="Explosion 1 72"/>
            <p:cNvSpPr>
              <a:spLocks noChangeAspect="1"/>
            </p:cNvSpPr>
            <p:nvPr/>
          </p:nvSpPr>
          <p:spPr bwMode="auto">
            <a:xfrm>
              <a:off x="6960888" y="3798253"/>
              <a:ext cx="918212" cy="1158240"/>
            </a:xfrm>
            <a:prstGeom prst="irregularSeal1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TextBox 3"/>
            <p:cNvSpPr txBox="1">
              <a:spLocks noChangeArrowheads="1"/>
            </p:cNvSpPr>
            <p:nvPr/>
          </p:nvSpPr>
          <p:spPr bwMode="auto">
            <a:xfrm>
              <a:off x="7108906" y="4128247"/>
              <a:ext cx="6750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800" b="1" dirty="0">
                  <a:solidFill>
                    <a:prstClr val="white"/>
                  </a:solidFill>
                  <a:cs typeface="Arial" panose="020B0604020202020204" pitchFamily="34" charset="0"/>
                </a:rPr>
                <a:t>2018</a:t>
              </a:r>
            </a:p>
          </p:txBody>
        </p:sp>
      </p:grpSp>
      <p:sp>
        <p:nvSpPr>
          <p:cNvPr id="76" name="TextBox 22"/>
          <p:cNvSpPr txBox="1">
            <a:spLocks noChangeArrowheads="1"/>
          </p:cNvSpPr>
          <p:nvPr/>
        </p:nvSpPr>
        <p:spPr bwMode="auto">
          <a:xfrm>
            <a:off x="2000473" y="1671912"/>
            <a:ext cx="76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prstClr val="white"/>
                </a:solidFill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77" name="Explosion 1 76"/>
          <p:cNvSpPr>
            <a:spLocks noChangeAspect="1"/>
          </p:cNvSpPr>
          <p:nvPr/>
        </p:nvSpPr>
        <p:spPr bwMode="auto">
          <a:xfrm>
            <a:off x="2214563" y="2413000"/>
            <a:ext cx="1013460" cy="1280160"/>
          </a:xfrm>
          <a:prstGeom prst="irregularSeal1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TextBox 24"/>
          <p:cNvSpPr txBox="1">
            <a:spLocks noChangeArrowheads="1"/>
          </p:cNvSpPr>
          <p:nvPr/>
        </p:nvSpPr>
        <p:spPr bwMode="auto">
          <a:xfrm>
            <a:off x="2320589" y="2689228"/>
            <a:ext cx="76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7030A0"/>
                </a:solidFill>
                <a:cs typeface="Arial" panose="020B0604020202020204" pitchFamily="34" charset="0"/>
              </a:rPr>
              <a:t>2018</a:t>
            </a:r>
            <a:r>
              <a:rPr lang="en-US" altLang="en-US" sz="1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200" b="1" dirty="0">
                <a:solidFill>
                  <a:srgbClr val="00B0F0"/>
                </a:solidFill>
                <a:cs typeface="Arial" panose="020B0604020202020204" pitchFamily="34" charset="0"/>
              </a:rPr>
              <a:t>Multiple</a:t>
            </a:r>
            <a:r>
              <a:rPr lang="en-US" altLang="en-US" sz="1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200" b="1" dirty="0">
                <a:solidFill>
                  <a:srgbClr val="00B050"/>
                </a:solidFill>
                <a:cs typeface="Arial" panose="020B0604020202020204" pitchFamily="34" charset="0"/>
              </a:rPr>
              <a:t>Toxins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4839" y="6123769"/>
            <a:ext cx="783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7/24/20</a:t>
            </a:r>
            <a:endParaRPr lang="en-US" sz="1200" b="1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FE7DC769-EE98-4FBA-80FB-DB658793E6E2}"/>
              </a:ext>
            </a:extLst>
          </p:cNvPr>
          <p:cNvSpPr/>
          <p:nvPr/>
        </p:nvSpPr>
        <p:spPr>
          <a:xfrm>
            <a:off x="6977063" y="3690938"/>
            <a:ext cx="209558" cy="33337"/>
          </a:xfrm>
          <a:custGeom>
            <a:avLst/>
            <a:gdLst>
              <a:gd name="connsiteX0" fmla="*/ 0 w 209558"/>
              <a:gd name="connsiteY0" fmla="*/ 19050 h 33337"/>
              <a:gd name="connsiteX1" fmla="*/ 38100 w 209558"/>
              <a:gd name="connsiteY1" fmla="*/ 23812 h 33337"/>
              <a:gd name="connsiteX2" fmla="*/ 71437 w 209558"/>
              <a:gd name="connsiteY2" fmla="*/ 33337 h 33337"/>
              <a:gd name="connsiteX3" fmla="*/ 128587 w 209558"/>
              <a:gd name="connsiteY3" fmla="*/ 28575 h 33337"/>
              <a:gd name="connsiteX4" fmla="*/ 142875 w 209558"/>
              <a:gd name="connsiteY4" fmla="*/ 19050 h 33337"/>
              <a:gd name="connsiteX5" fmla="*/ 171450 w 209558"/>
              <a:gd name="connsiteY5" fmla="*/ 9525 h 33337"/>
              <a:gd name="connsiteX6" fmla="*/ 209550 w 209558"/>
              <a:gd name="connsiteY6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8" h="33337">
                <a:moveTo>
                  <a:pt x="0" y="19050"/>
                </a:moveTo>
                <a:cubicBezTo>
                  <a:pt x="12700" y="20637"/>
                  <a:pt x="25475" y="21708"/>
                  <a:pt x="38100" y="23812"/>
                </a:cubicBezTo>
                <a:cubicBezTo>
                  <a:pt x="50055" y="25804"/>
                  <a:pt x="60117" y="29564"/>
                  <a:pt x="71437" y="33337"/>
                </a:cubicBezTo>
                <a:cubicBezTo>
                  <a:pt x="90487" y="31750"/>
                  <a:pt x="109842" y="32324"/>
                  <a:pt x="128587" y="28575"/>
                </a:cubicBezTo>
                <a:cubicBezTo>
                  <a:pt x="134200" y="27452"/>
                  <a:pt x="137644" y="21375"/>
                  <a:pt x="142875" y="19050"/>
                </a:cubicBezTo>
                <a:cubicBezTo>
                  <a:pt x="152050" y="14972"/>
                  <a:pt x="161487" y="10770"/>
                  <a:pt x="171450" y="9525"/>
                </a:cubicBezTo>
                <a:cubicBezTo>
                  <a:pt x="211125" y="4565"/>
                  <a:pt x="209550" y="17561"/>
                  <a:pt x="209550" y="0"/>
                </a:cubicBezTo>
              </a:path>
            </a:pathLst>
          </a:cu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74C52A0-1F94-4A11-961A-172163F96CB9}"/>
              </a:ext>
            </a:extLst>
          </p:cNvPr>
          <p:cNvSpPr txBox="1"/>
          <p:nvPr/>
        </p:nvSpPr>
        <p:spPr>
          <a:xfrm>
            <a:off x="489397" y="2764105"/>
            <a:ext cx="1511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0001006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86880" y="427750"/>
            <a:ext cx="9972126" cy="6054725"/>
            <a:chOff x="1586880" y="427750"/>
            <a:chExt cx="9972126" cy="6054725"/>
          </a:xfrm>
        </p:grpSpPr>
        <p:grpSp>
          <p:nvGrpSpPr>
            <p:cNvPr id="16" name="Group 15"/>
            <p:cNvGrpSpPr/>
            <p:nvPr/>
          </p:nvGrpSpPr>
          <p:grpSpPr>
            <a:xfrm>
              <a:off x="1586880" y="427750"/>
              <a:ext cx="9972126" cy="6054725"/>
              <a:chOff x="1597026" y="457201"/>
              <a:chExt cx="9972126" cy="6054725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597026" y="457201"/>
                <a:ext cx="9972126" cy="6054725"/>
                <a:chOff x="1597026" y="457201"/>
                <a:chExt cx="9972126" cy="6054725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1597026" y="457201"/>
                  <a:ext cx="9070975" cy="6054725"/>
                  <a:chOff x="1597026" y="457201"/>
                  <a:chExt cx="9070975" cy="6054725"/>
                </a:xfrm>
              </p:grpSpPr>
              <p:pic>
                <p:nvPicPr>
                  <p:cNvPr id="23555" name="Picture 1" descr="US_HABS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5663" b="2585"/>
                  <a:stretch>
                    <a:fillRect/>
                  </a:stretch>
                </p:blipFill>
                <p:spPr bwMode="auto">
                  <a:xfrm>
                    <a:off x="1597026" y="457201"/>
                    <a:ext cx="9070975" cy="60547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" name="Freeform 4"/>
                  <p:cNvSpPr/>
                  <p:nvPr/>
                </p:nvSpPr>
                <p:spPr>
                  <a:xfrm rot="21540000">
                    <a:off x="2701939" y="1146979"/>
                    <a:ext cx="50482" cy="978887"/>
                  </a:xfrm>
                  <a:custGeom>
                    <a:avLst/>
                    <a:gdLst>
                      <a:gd name="connsiteX0" fmla="*/ 53009 w 79513"/>
                      <a:gd name="connsiteY0" fmla="*/ 0 h 808383"/>
                      <a:gd name="connsiteX1" fmla="*/ 66261 w 79513"/>
                      <a:gd name="connsiteY1" fmla="*/ 159026 h 808383"/>
                      <a:gd name="connsiteX2" fmla="*/ 79513 w 79513"/>
                      <a:gd name="connsiteY2" fmla="*/ 251791 h 808383"/>
                      <a:gd name="connsiteX3" fmla="*/ 66261 w 79513"/>
                      <a:gd name="connsiteY3" fmla="*/ 410818 h 808383"/>
                      <a:gd name="connsiteX4" fmla="*/ 26504 w 79513"/>
                      <a:gd name="connsiteY4" fmla="*/ 530087 h 808383"/>
                      <a:gd name="connsiteX5" fmla="*/ 13252 w 79513"/>
                      <a:gd name="connsiteY5" fmla="*/ 569844 h 808383"/>
                      <a:gd name="connsiteX6" fmla="*/ 0 w 79513"/>
                      <a:gd name="connsiteY6" fmla="*/ 609600 h 808383"/>
                      <a:gd name="connsiteX7" fmla="*/ 13252 w 79513"/>
                      <a:gd name="connsiteY7" fmla="*/ 808383 h 808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9513" h="808383">
                        <a:moveTo>
                          <a:pt x="53009" y="0"/>
                        </a:moveTo>
                        <a:cubicBezTo>
                          <a:pt x="57426" y="53009"/>
                          <a:pt x="60693" y="106126"/>
                          <a:pt x="66261" y="159026"/>
                        </a:cubicBezTo>
                        <a:cubicBezTo>
                          <a:pt x="69531" y="190090"/>
                          <a:pt x="79513" y="220555"/>
                          <a:pt x="79513" y="251791"/>
                        </a:cubicBezTo>
                        <a:cubicBezTo>
                          <a:pt x="79513" y="304984"/>
                          <a:pt x="75006" y="358349"/>
                          <a:pt x="66261" y="410818"/>
                        </a:cubicBezTo>
                        <a:cubicBezTo>
                          <a:pt x="66258" y="410838"/>
                          <a:pt x="33133" y="510199"/>
                          <a:pt x="26504" y="530087"/>
                        </a:cubicBezTo>
                        <a:lnTo>
                          <a:pt x="13252" y="569844"/>
                        </a:lnTo>
                        <a:lnTo>
                          <a:pt x="0" y="609600"/>
                        </a:lnTo>
                        <a:lnTo>
                          <a:pt x="13252" y="808383"/>
                        </a:lnTo>
                      </a:path>
                    </a:pathLst>
                  </a:custGeom>
                  <a:noFill/>
                  <a:ln w="101600">
                    <a:solidFill>
                      <a:srgbClr val="0DC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" name="TextBox 2"/>
                <p:cNvSpPr txBox="1"/>
                <p:nvPr/>
              </p:nvSpPr>
              <p:spPr>
                <a:xfrm>
                  <a:off x="9727100" y="2743199"/>
                  <a:ext cx="1842052" cy="199028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rIns="0" rtlCol="0">
                  <a:spAutoFit/>
                </a:bodyPr>
                <a:lstStyle/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Amnesic Shellfish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Ciguatera 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Diarrhetic Shellfish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 smtClean="0"/>
                    <a:t>Neurotoxic </a:t>
                  </a:r>
                  <a:r>
                    <a:rPr lang="en-US" sz="1000" b="1" dirty="0"/>
                    <a:t>Shellfish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Paralytic Shellfish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Brown tide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CyanoHABs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Golden Algae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Karlodinium </a:t>
                  </a:r>
                </a:p>
              </p:txBody>
            </p:sp>
          </p:grpSp>
          <p:sp>
            <p:nvSpPr>
              <p:cNvPr id="23556" name="Freeform 8"/>
              <p:cNvSpPr>
                <a:spLocks/>
              </p:cNvSpPr>
              <p:nvPr/>
            </p:nvSpPr>
            <p:spPr bwMode="auto">
              <a:xfrm>
                <a:off x="7823201" y="1946275"/>
                <a:ext cx="252413" cy="139700"/>
              </a:xfrm>
              <a:custGeom>
                <a:avLst/>
                <a:gdLst>
                  <a:gd name="T0" fmla="*/ 0 w 252412"/>
                  <a:gd name="T1" fmla="*/ 95431 h 140494"/>
                  <a:gd name="T2" fmla="*/ 23815 w 252412"/>
                  <a:gd name="T3" fmla="*/ 79138 h 140494"/>
                  <a:gd name="T4" fmla="*/ 57157 w 252412"/>
                  <a:gd name="T5" fmla="*/ 72155 h 140494"/>
                  <a:gd name="T6" fmla="*/ 73828 w 252412"/>
                  <a:gd name="T7" fmla="*/ 62845 h 140494"/>
                  <a:gd name="T8" fmla="*/ 95261 w 252412"/>
                  <a:gd name="T9" fmla="*/ 72155 h 140494"/>
                  <a:gd name="T10" fmla="*/ 123840 w 252412"/>
                  <a:gd name="T11" fmla="*/ 72155 h 140494"/>
                  <a:gd name="T12" fmla="*/ 152422 w 252412"/>
                  <a:gd name="T13" fmla="*/ 62845 h 140494"/>
                  <a:gd name="T14" fmla="*/ 195289 w 252412"/>
                  <a:gd name="T15" fmla="*/ 30259 h 140494"/>
                  <a:gd name="T16" fmla="*/ 235776 w 252412"/>
                  <a:gd name="T17" fmla="*/ 2330 h 140494"/>
                  <a:gd name="T18" fmla="*/ 250065 w 252412"/>
                  <a:gd name="T19" fmla="*/ 0 h 140494"/>
                  <a:gd name="T20" fmla="*/ 252446 w 252412"/>
                  <a:gd name="T21" fmla="*/ 39570 h 140494"/>
                  <a:gd name="T22" fmla="*/ 245302 w 252412"/>
                  <a:gd name="T23" fmla="*/ 69827 h 140494"/>
                  <a:gd name="T24" fmla="*/ 219105 w 252412"/>
                  <a:gd name="T25" fmla="*/ 83792 h 140494"/>
                  <a:gd name="T26" fmla="*/ 195289 w 252412"/>
                  <a:gd name="T27" fmla="*/ 100085 h 140494"/>
                  <a:gd name="T28" fmla="*/ 173856 w 252412"/>
                  <a:gd name="T29" fmla="*/ 125689 h 140494"/>
                  <a:gd name="T30" fmla="*/ 135751 w 252412"/>
                  <a:gd name="T31" fmla="*/ 125689 h 140494"/>
                  <a:gd name="T32" fmla="*/ 109550 w 252412"/>
                  <a:gd name="T33" fmla="*/ 132672 h 140494"/>
                  <a:gd name="T34" fmla="*/ 83354 w 252412"/>
                  <a:gd name="T35" fmla="*/ 137326 h 140494"/>
                  <a:gd name="T36" fmla="*/ 59538 w 252412"/>
                  <a:gd name="T37" fmla="*/ 114051 h 140494"/>
                  <a:gd name="T38" fmla="*/ 0 w 252412"/>
                  <a:gd name="T39" fmla="*/ 95431 h 14049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52412"/>
                  <a:gd name="T61" fmla="*/ 0 h 140494"/>
                  <a:gd name="T62" fmla="*/ 252412 w 252412"/>
                  <a:gd name="T63" fmla="*/ 140494 h 14049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52412" h="140494">
                    <a:moveTo>
                      <a:pt x="0" y="97632"/>
                    </a:moveTo>
                    <a:lnTo>
                      <a:pt x="23812" y="80963"/>
                    </a:lnTo>
                    <a:lnTo>
                      <a:pt x="57150" y="73819"/>
                    </a:lnTo>
                    <a:lnTo>
                      <a:pt x="73819" y="64294"/>
                    </a:lnTo>
                    <a:lnTo>
                      <a:pt x="95250" y="73819"/>
                    </a:lnTo>
                    <a:lnTo>
                      <a:pt x="123825" y="73819"/>
                    </a:lnTo>
                    <a:lnTo>
                      <a:pt x="152400" y="64294"/>
                    </a:lnTo>
                    <a:lnTo>
                      <a:pt x="195262" y="30957"/>
                    </a:lnTo>
                    <a:lnTo>
                      <a:pt x="235744" y="2382"/>
                    </a:lnTo>
                    <a:lnTo>
                      <a:pt x="250031" y="0"/>
                    </a:lnTo>
                    <a:lnTo>
                      <a:pt x="252412" y="40482"/>
                    </a:lnTo>
                    <a:lnTo>
                      <a:pt x="245269" y="71438"/>
                    </a:lnTo>
                    <a:lnTo>
                      <a:pt x="219075" y="85725"/>
                    </a:lnTo>
                    <a:lnTo>
                      <a:pt x="195262" y="102394"/>
                    </a:lnTo>
                    <a:lnTo>
                      <a:pt x="173831" y="128588"/>
                    </a:lnTo>
                    <a:lnTo>
                      <a:pt x="135731" y="128588"/>
                    </a:lnTo>
                    <a:lnTo>
                      <a:pt x="109537" y="135732"/>
                    </a:lnTo>
                    <a:lnTo>
                      <a:pt x="83344" y="140494"/>
                    </a:lnTo>
                    <a:lnTo>
                      <a:pt x="59531" y="116682"/>
                    </a:lnTo>
                    <a:lnTo>
                      <a:pt x="0" y="97632"/>
                    </a:lnTo>
                    <a:close/>
                  </a:path>
                </a:pathLst>
              </a:custGeom>
              <a:solidFill>
                <a:srgbClr val="1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3566" name="Group 37"/>
              <p:cNvGrpSpPr>
                <a:grpSpLocks/>
              </p:cNvGrpSpPr>
              <p:nvPr/>
            </p:nvGrpSpPr>
            <p:grpSpPr bwMode="auto">
              <a:xfrm>
                <a:off x="5153025" y="4605339"/>
                <a:ext cx="2286000" cy="1787525"/>
                <a:chOff x="3581400" y="1371600"/>
                <a:chExt cx="2286000" cy="1787769"/>
              </a:xfrm>
            </p:grpSpPr>
            <p:pic>
              <p:nvPicPr>
                <p:cNvPr id="23572" name="Picture 38" descr="US_HABS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350" t="68034" r="35320" b="2585"/>
                <a:stretch>
                  <a:fillRect/>
                </a:stretch>
              </p:blipFill>
              <p:spPr bwMode="auto">
                <a:xfrm>
                  <a:off x="3581400" y="1371600"/>
                  <a:ext cx="2286000" cy="1787769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0" name="Freeform 39"/>
                <p:cNvSpPr/>
                <p:nvPr/>
              </p:nvSpPr>
              <p:spPr>
                <a:xfrm>
                  <a:off x="4114800" y="1619284"/>
                  <a:ext cx="266700" cy="357236"/>
                </a:xfrm>
                <a:custGeom>
                  <a:avLst/>
                  <a:gdLst>
                    <a:gd name="connsiteX0" fmla="*/ 223838 w 266700"/>
                    <a:gd name="connsiteY0" fmla="*/ 0 h 357188"/>
                    <a:gd name="connsiteX1" fmla="*/ 266700 w 266700"/>
                    <a:gd name="connsiteY1" fmla="*/ 128588 h 357188"/>
                    <a:gd name="connsiteX2" fmla="*/ 228600 w 266700"/>
                    <a:gd name="connsiteY2" fmla="*/ 142875 h 357188"/>
                    <a:gd name="connsiteX3" fmla="*/ 190500 w 266700"/>
                    <a:gd name="connsiteY3" fmla="*/ 157163 h 357188"/>
                    <a:gd name="connsiteX4" fmla="*/ 152400 w 266700"/>
                    <a:gd name="connsiteY4" fmla="*/ 180975 h 357188"/>
                    <a:gd name="connsiteX5" fmla="*/ 133350 w 266700"/>
                    <a:gd name="connsiteY5" fmla="*/ 214313 h 357188"/>
                    <a:gd name="connsiteX6" fmla="*/ 114300 w 266700"/>
                    <a:gd name="connsiteY6" fmla="*/ 252413 h 357188"/>
                    <a:gd name="connsiteX7" fmla="*/ 128588 w 266700"/>
                    <a:gd name="connsiteY7" fmla="*/ 314325 h 357188"/>
                    <a:gd name="connsiteX8" fmla="*/ 9525 w 266700"/>
                    <a:gd name="connsiteY8" fmla="*/ 357188 h 357188"/>
                    <a:gd name="connsiteX9" fmla="*/ 0 w 266700"/>
                    <a:gd name="connsiteY9" fmla="*/ 228600 h 357188"/>
                    <a:gd name="connsiteX10" fmla="*/ 28575 w 266700"/>
                    <a:gd name="connsiteY10" fmla="*/ 152400 h 357188"/>
                    <a:gd name="connsiteX11" fmla="*/ 57150 w 266700"/>
                    <a:gd name="connsiteY11" fmla="*/ 114300 h 357188"/>
                    <a:gd name="connsiteX12" fmla="*/ 76200 w 266700"/>
                    <a:gd name="connsiteY12" fmla="*/ 85725 h 357188"/>
                    <a:gd name="connsiteX13" fmla="*/ 147638 w 266700"/>
                    <a:gd name="connsiteY13" fmla="*/ 42863 h 357188"/>
                    <a:gd name="connsiteX14" fmla="*/ 176213 w 266700"/>
                    <a:gd name="connsiteY14" fmla="*/ 19050 h 357188"/>
                    <a:gd name="connsiteX15" fmla="*/ 223838 w 266700"/>
                    <a:gd name="connsiteY15" fmla="*/ 0 h 357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66700" h="357188">
                      <a:moveTo>
                        <a:pt x="223838" y="0"/>
                      </a:moveTo>
                      <a:lnTo>
                        <a:pt x="266700" y="128588"/>
                      </a:lnTo>
                      <a:lnTo>
                        <a:pt x="228600" y="142875"/>
                      </a:lnTo>
                      <a:lnTo>
                        <a:pt x="190500" y="157163"/>
                      </a:lnTo>
                      <a:lnTo>
                        <a:pt x="152400" y="180975"/>
                      </a:lnTo>
                      <a:lnTo>
                        <a:pt x="133350" y="214313"/>
                      </a:lnTo>
                      <a:lnTo>
                        <a:pt x="114300" y="252413"/>
                      </a:lnTo>
                      <a:lnTo>
                        <a:pt x="128588" y="314325"/>
                      </a:lnTo>
                      <a:lnTo>
                        <a:pt x="9525" y="357188"/>
                      </a:lnTo>
                      <a:lnTo>
                        <a:pt x="0" y="228600"/>
                      </a:lnTo>
                      <a:lnTo>
                        <a:pt x="28575" y="152400"/>
                      </a:lnTo>
                      <a:lnTo>
                        <a:pt x="57150" y="114300"/>
                      </a:lnTo>
                      <a:lnTo>
                        <a:pt x="76200" y="85725"/>
                      </a:lnTo>
                      <a:lnTo>
                        <a:pt x="147638" y="42863"/>
                      </a:lnTo>
                      <a:lnTo>
                        <a:pt x="176213" y="19050"/>
                      </a:lnTo>
                      <a:lnTo>
                        <a:pt x="22383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4352925" y="1581179"/>
                  <a:ext cx="352425" cy="252446"/>
                </a:xfrm>
                <a:custGeom>
                  <a:avLst/>
                  <a:gdLst>
                    <a:gd name="connsiteX0" fmla="*/ 0 w 352425"/>
                    <a:gd name="connsiteY0" fmla="*/ 42863 h 252413"/>
                    <a:gd name="connsiteX1" fmla="*/ 42863 w 352425"/>
                    <a:gd name="connsiteY1" fmla="*/ 142875 h 252413"/>
                    <a:gd name="connsiteX2" fmla="*/ 109538 w 352425"/>
                    <a:gd name="connsiteY2" fmla="*/ 128588 h 252413"/>
                    <a:gd name="connsiteX3" fmla="*/ 166688 w 352425"/>
                    <a:gd name="connsiteY3" fmla="*/ 142875 h 252413"/>
                    <a:gd name="connsiteX4" fmla="*/ 223838 w 352425"/>
                    <a:gd name="connsiteY4" fmla="*/ 152400 h 252413"/>
                    <a:gd name="connsiteX5" fmla="*/ 257175 w 352425"/>
                    <a:gd name="connsiteY5" fmla="*/ 180975 h 252413"/>
                    <a:gd name="connsiteX6" fmla="*/ 276225 w 352425"/>
                    <a:gd name="connsiteY6" fmla="*/ 214313 h 252413"/>
                    <a:gd name="connsiteX7" fmla="*/ 295275 w 352425"/>
                    <a:gd name="connsiteY7" fmla="*/ 252413 h 252413"/>
                    <a:gd name="connsiteX8" fmla="*/ 295275 w 352425"/>
                    <a:gd name="connsiteY8" fmla="*/ 252413 h 252413"/>
                    <a:gd name="connsiteX9" fmla="*/ 352425 w 352425"/>
                    <a:gd name="connsiteY9" fmla="*/ 104775 h 252413"/>
                    <a:gd name="connsiteX10" fmla="*/ 276225 w 352425"/>
                    <a:gd name="connsiteY10" fmla="*/ 38100 h 252413"/>
                    <a:gd name="connsiteX11" fmla="*/ 195263 w 352425"/>
                    <a:gd name="connsiteY11" fmla="*/ 0 h 252413"/>
                    <a:gd name="connsiteX12" fmla="*/ 100013 w 352425"/>
                    <a:gd name="connsiteY12" fmla="*/ 0 h 252413"/>
                    <a:gd name="connsiteX13" fmla="*/ 0 w 352425"/>
                    <a:gd name="connsiteY13" fmla="*/ 42863 h 252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2425" h="252413">
                      <a:moveTo>
                        <a:pt x="0" y="42863"/>
                      </a:moveTo>
                      <a:lnTo>
                        <a:pt x="42863" y="142875"/>
                      </a:lnTo>
                      <a:lnTo>
                        <a:pt x="109538" y="128588"/>
                      </a:lnTo>
                      <a:lnTo>
                        <a:pt x="166688" y="142875"/>
                      </a:lnTo>
                      <a:lnTo>
                        <a:pt x="223838" y="152400"/>
                      </a:lnTo>
                      <a:lnTo>
                        <a:pt x="257175" y="180975"/>
                      </a:lnTo>
                      <a:lnTo>
                        <a:pt x="276225" y="214313"/>
                      </a:lnTo>
                      <a:lnTo>
                        <a:pt x="295275" y="252413"/>
                      </a:lnTo>
                      <a:lnTo>
                        <a:pt x="295275" y="252413"/>
                      </a:lnTo>
                      <a:lnTo>
                        <a:pt x="352425" y="104775"/>
                      </a:lnTo>
                      <a:lnTo>
                        <a:pt x="276225" y="38100"/>
                      </a:lnTo>
                      <a:lnTo>
                        <a:pt x="195263" y="0"/>
                      </a:lnTo>
                      <a:lnTo>
                        <a:pt x="100013" y="0"/>
                      </a:lnTo>
                      <a:lnTo>
                        <a:pt x="0" y="4286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>
                  <a:off x="4662488" y="1681204"/>
                  <a:ext cx="266700" cy="204816"/>
                </a:xfrm>
                <a:custGeom>
                  <a:avLst/>
                  <a:gdLst>
                    <a:gd name="connsiteX0" fmla="*/ 0 w 266700"/>
                    <a:gd name="connsiteY0" fmla="*/ 147637 h 204787"/>
                    <a:gd name="connsiteX1" fmla="*/ 57150 w 266700"/>
                    <a:gd name="connsiteY1" fmla="*/ 4762 h 204787"/>
                    <a:gd name="connsiteX2" fmla="*/ 138112 w 266700"/>
                    <a:gd name="connsiteY2" fmla="*/ 0 h 204787"/>
                    <a:gd name="connsiteX3" fmla="*/ 176212 w 266700"/>
                    <a:gd name="connsiteY3" fmla="*/ 19050 h 204787"/>
                    <a:gd name="connsiteX4" fmla="*/ 238125 w 266700"/>
                    <a:gd name="connsiteY4" fmla="*/ 57150 h 204787"/>
                    <a:gd name="connsiteX5" fmla="*/ 261937 w 266700"/>
                    <a:gd name="connsiteY5" fmla="*/ 95250 h 204787"/>
                    <a:gd name="connsiteX6" fmla="*/ 266700 w 266700"/>
                    <a:gd name="connsiteY6" fmla="*/ 95250 h 204787"/>
                    <a:gd name="connsiteX7" fmla="*/ 204787 w 266700"/>
                    <a:gd name="connsiteY7" fmla="*/ 204787 h 204787"/>
                    <a:gd name="connsiteX8" fmla="*/ 157162 w 266700"/>
                    <a:gd name="connsiteY8" fmla="*/ 171450 h 204787"/>
                    <a:gd name="connsiteX9" fmla="*/ 147637 w 266700"/>
                    <a:gd name="connsiteY9" fmla="*/ 152400 h 204787"/>
                    <a:gd name="connsiteX10" fmla="*/ 119062 w 266700"/>
                    <a:gd name="connsiteY10" fmla="*/ 147637 h 204787"/>
                    <a:gd name="connsiteX11" fmla="*/ 90487 w 266700"/>
                    <a:gd name="connsiteY11" fmla="*/ 138112 h 204787"/>
                    <a:gd name="connsiteX12" fmla="*/ 76200 w 266700"/>
                    <a:gd name="connsiteY12" fmla="*/ 138112 h 204787"/>
                    <a:gd name="connsiteX13" fmla="*/ 0 w 266700"/>
                    <a:gd name="connsiteY13" fmla="*/ 147637 h 204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6700" h="204787">
                      <a:moveTo>
                        <a:pt x="0" y="147637"/>
                      </a:moveTo>
                      <a:lnTo>
                        <a:pt x="57150" y="4762"/>
                      </a:lnTo>
                      <a:lnTo>
                        <a:pt x="138112" y="0"/>
                      </a:lnTo>
                      <a:lnTo>
                        <a:pt x="176212" y="19050"/>
                      </a:lnTo>
                      <a:lnTo>
                        <a:pt x="238125" y="57150"/>
                      </a:lnTo>
                      <a:lnTo>
                        <a:pt x="261937" y="95250"/>
                      </a:lnTo>
                      <a:lnTo>
                        <a:pt x="266700" y="95250"/>
                      </a:lnTo>
                      <a:lnTo>
                        <a:pt x="204787" y="204787"/>
                      </a:lnTo>
                      <a:lnTo>
                        <a:pt x="157162" y="171450"/>
                      </a:lnTo>
                      <a:lnTo>
                        <a:pt x="147637" y="152400"/>
                      </a:lnTo>
                      <a:lnTo>
                        <a:pt x="119062" y="147637"/>
                      </a:lnTo>
                      <a:lnTo>
                        <a:pt x="90487" y="138112"/>
                      </a:lnTo>
                      <a:lnTo>
                        <a:pt x="76200" y="138112"/>
                      </a:lnTo>
                      <a:lnTo>
                        <a:pt x="0" y="1476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4872038" y="1766941"/>
                  <a:ext cx="414337" cy="323894"/>
                </a:xfrm>
                <a:custGeom>
                  <a:avLst/>
                  <a:gdLst>
                    <a:gd name="connsiteX0" fmla="*/ 0 w 414337"/>
                    <a:gd name="connsiteY0" fmla="*/ 114300 h 323850"/>
                    <a:gd name="connsiteX1" fmla="*/ 61912 w 414337"/>
                    <a:gd name="connsiteY1" fmla="*/ 4762 h 323850"/>
                    <a:gd name="connsiteX2" fmla="*/ 123825 w 414337"/>
                    <a:gd name="connsiteY2" fmla="*/ 0 h 323850"/>
                    <a:gd name="connsiteX3" fmla="*/ 180975 w 414337"/>
                    <a:gd name="connsiteY3" fmla="*/ 28575 h 323850"/>
                    <a:gd name="connsiteX4" fmla="*/ 238125 w 414337"/>
                    <a:gd name="connsiteY4" fmla="*/ 47625 h 323850"/>
                    <a:gd name="connsiteX5" fmla="*/ 280987 w 414337"/>
                    <a:gd name="connsiteY5" fmla="*/ 71437 h 323850"/>
                    <a:gd name="connsiteX6" fmla="*/ 333375 w 414337"/>
                    <a:gd name="connsiteY6" fmla="*/ 133350 h 323850"/>
                    <a:gd name="connsiteX7" fmla="*/ 309562 w 414337"/>
                    <a:gd name="connsiteY7" fmla="*/ 95250 h 323850"/>
                    <a:gd name="connsiteX8" fmla="*/ 376237 w 414337"/>
                    <a:gd name="connsiteY8" fmla="*/ 128587 h 323850"/>
                    <a:gd name="connsiteX9" fmla="*/ 400050 w 414337"/>
                    <a:gd name="connsiteY9" fmla="*/ 176212 h 323850"/>
                    <a:gd name="connsiteX10" fmla="*/ 414337 w 414337"/>
                    <a:gd name="connsiteY10" fmla="*/ 242887 h 323850"/>
                    <a:gd name="connsiteX11" fmla="*/ 290512 w 414337"/>
                    <a:gd name="connsiteY11" fmla="*/ 323850 h 323850"/>
                    <a:gd name="connsiteX12" fmla="*/ 295275 w 414337"/>
                    <a:gd name="connsiteY12" fmla="*/ 271462 h 323850"/>
                    <a:gd name="connsiteX13" fmla="*/ 252412 w 414337"/>
                    <a:gd name="connsiteY13" fmla="*/ 223837 h 323850"/>
                    <a:gd name="connsiteX14" fmla="*/ 223837 w 414337"/>
                    <a:gd name="connsiteY14" fmla="*/ 209550 h 323850"/>
                    <a:gd name="connsiteX15" fmla="*/ 204787 w 414337"/>
                    <a:gd name="connsiteY15" fmla="*/ 190500 h 323850"/>
                    <a:gd name="connsiteX16" fmla="*/ 166687 w 414337"/>
                    <a:gd name="connsiteY16" fmla="*/ 185737 h 323850"/>
                    <a:gd name="connsiteX17" fmla="*/ 157162 w 414337"/>
                    <a:gd name="connsiteY17" fmla="*/ 171450 h 323850"/>
                    <a:gd name="connsiteX18" fmla="*/ 128587 w 414337"/>
                    <a:gd name="connsiteY18" fmla="*/ 157162 h 323850"/>
                    <a:gd name="connsiteX19" fmla="*/ 90487 w 414337"/>
                    <a:gd name="connsiteY19" fmla="*/ 142875 h 323850"/>
                    <a:gd name="connsiteX20" fmla="*/ 76200 w 414337"/>
                    <a:gd name="connsiteY20" fmla="*/ 138112 h 323850"/>
                    <a:gd name="connsiteX21" fmla="*/ 0 w 414337"/>
                    <a:gd name="connsiteY21" fmla="*/ 114300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14337" h="323850">
                      <a:moveTo>
                        <a:pt x="0" y="114300"/>
                      </a:moveTo>
                      <a:lnTo>
                        <a:pt x="61912" y="4762"/>
                      </a:lnTo>
                      <a:lnTo>
                        <a:pt x="123825" y="0"/>
                      </a:lnTo>
                      <a:lnTo>
                        <a:pt x="180975" y="28575"/>
                      </a:lnTo>
                      <a:lnTo>
                        <a:pt x="238125" y="47625"/>
                      </a:lnTo>
                      <a:lnTo>
                        <a:pt x="280987" y="71437"/>
                      </a:lnTo>
                      <a:lnTo>
                        <a:pt x="333375" y="133350"/>
                      </a:lnTo>
                      <a:lnTo>
                        <a:pt x="309562" y="95250"/>
                      </a:lnTo>
                      <a:lnTo>
                        <a:pt x="376237" y="128587"/>
                      </a:lnTo>
                      <a:lnTo>
                        <a:pt x="400050" y="176212"/>
                      </a:lnTo>
                      <a:lnTo>
                        <a:pt x="414337" y="242887"/>
                      </a:lnTo>
                      <a:lnTo>
                        <a:pt x="290512" y="323850"/>
                      </a:lnTo>
                      <a:lnTo>
                        <a:pt x="295275" y="271462"/>
                      </a:lnTo>
                      <a:lnTo>
                        <a:pt x="252412" y="223837"/>
                      </a:lnTo>
                      <a:lnTo>
                        <a:pt x="223837" y="209550"/>
                      </a:lnTo>
                      <a:lnTo>
                        <a:pt x="204787" y="190500"/>
                      </a:lnTo>
                      <a:lnTo>
                        <a:pt x="166687" y="185737"/>
                      </a:lnTo>
                      <a:lnTo>
                        <a:pt x="157162" y="171450"/>
                      </a:lnTo>
                      <a:lnTo>
                        <a:pt x="128587" y="157162"/>
                      </a:lnTo>
                      <a:lnTo>
                        <a:pt x="90487" y="142875"/>
                      </a:lnTo>
                      <a:lnTo>
                        <a:pt x="76200" y="138112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4814888" y="2005098"/>
                  <a:ext cx="685800" cy="652552"/>
                </a:xfrm>
                <a:custGeom>
                  <a:avLst/>
                  <a:gdLst>
                    <a:gd name="connsiteX0" fmla="*/ 371475 w 685800"/>
                    <a:gd name="connsiteY0" fmla="*/ 85725 h 652462"/>
                    <a:gd name="connsiteX1" fmla="*/ 371475 w 685800"/>
                    <a:gd name="connsiteY1" fmla="*/ 85725 h 652462"/>
                    <a:gd name="connsiteX2" fmla="*/ 500062 w 685800"/>
                    <a:gd name="connsiteY2" fmla="*/ 0 h 652462"/>
                    <a:gd name="connsiteX3" fmla="*/ 542925 w 685800"/>
                    <a:gd name="connsiteY3" fmla="*/ 42862 h 652462"/>
                    <a:gd name="connsiteX4" fmla="*/ 595312 w 685800"/>
                    <a:gd name="connsiteY4" fmla="*/ 104775 h 652462"/>
                    <a:gd name="connsiteX5" fmla="*/ 642937 w 685800"/>
                    <a:gd name="connsiteY5" fmla="*/ 157162 h 652462"/>
                    <a:gd name="connsiteX6" fmla="*/ 676275 w 685800"/>
                    <a:gd name="connsiteY6" fmla="*/ 261937 h 652462"/>
                    <a:gd name="connsiteX7" fmla="*/ 685800 w 685800"/>
                    <a:gd name="connsiteY7" fmla="*/ 319087 h 652462"/>
                    <a:gd name="connsiteX8" fmla="*/ 642937 w 685800"/>
                    <a:gd name="connsiteY8" fmla="*/ 423862 h 652462"/>
                    <a:gd name="connsiteX9" fmla="*/ 585787 w 685800"/>
                    <a:gd name="connsiteY9" fmla="*/ 504825 h 652462"/>
                    <a:gd name="connsiteX10" fmla="*/ 523875 w 685800"/>
                    <a:gd name="connsiteY10" fmla="*/ 557212 h 652462"/>
                    <a:gd name="connsiteX11" fmla="*/ 395287 w 685800"/>
                    <a:gd name="connsiteY11" fmla="*/ 623887 h 652462"/>
                    <a:gd name="connsiteX12" fmla="*/ 309562 w 685800"/>
                    <a:gd name="connsiteY12" fmla="*/ 652462 h 652462"/>
                    <a:gd name="connsiteX13" fmla="*/ 180975 w 685800"/>
                    <a:gd name="connsiteY13" fmla="*/ 614362 h 652462"/>
                    <a:gd name="connsiteX14" fmla="*/ 109537 w 685800"/>
                    <a:gd name="connsiteY14" fmla="*/ 557212 h 652462"/>
                    <a:gd name="connsiteX15" fmla="*/ 33337 w 685800"/>
                    <a:gd name="connsiteY15" fmla="*/ 452437 h 652462"/>
                    <a:gd name="connsiteX16" fmla="*/ 9525 w 685800"/>
                    <a:gd name="connsiteY16" fmla="*/ 385762 h 652462"/>
                    <a:gd name="connsiteX17" fmla="*/ 0 w 685800"/>
                    <a:gd name="connsiteY17" fmla="*/ 300037 h 652462"/>
                    <a:gd name="connsiteX18" fmla="*/ 123825 w 685800"/>
                    <a:gd name="connsiteY18" fmla="*/ 209550 h 652462"/>
                    <a:gd name="connsiteX19" fmla="*/ 119062 w 685800"/>
                    <a:gd name="connsiteY19" fmla="*/ 257175 h 652462"/>
                    <a:gd name="connsiteX20" fmla="*/ 119062 w 685800"/>
                    <a:gd name="connsiteY20" fmla="*/ 261937 h 652462"/>
                    <a:gd name="connsiteX21" fmla="*/ 138112 w 685800"/>
                    <a:gd name="connsiteY21" fmla="*/ 323850 h 652462"/>
                    <a:gd name="connsiteX22" fmla="*/ 157162 w 685800"/>
                    <a:gd name="connsiteY22" fmla="*/ 352425 h 652462"/>
                    <a:gd name="connsiteX23" fmla="*/ 157162 w 685800"/>
                    <a:gd name="connsiteY23" fmla="*/ 352425 h 652462"/>
                    <a:gd name="connsiteX24" fmla="*/ 157162 w 685800"/>
                    <a:gd name="connsiteY24" fmla="*/ 409575 h 652462"/>
                    <a:gd name="connsiteX25" fmla="*/ 161925 w 685800"/>
                    <a:gd name="connsiteY25" fmla="*/ 376237 h 652462"/>
                    <a:gd name="connsiteX26" fmla="*/ 185737 w 685800"/>
                    <a:gd name="connsiteY26" fmla="*/ 442912 h 652462"/>
                    <a:gd name="connsiteX27" fmla="*/ 228600 w 685800"/>
                    <a:gd name="connsiteY27" fmla="*/ 481012 h 652462"/>
                    <a:gd name="connsiteX28" fmla="*/ 295275 w 685800"/>
                    <a:gd name="connsiteY28" fmla="*/ 500062 h 652462"/>
                    <a:gd name="connsiteX29" fmla="*/ 314325 w 685800"/>
                    <a:gd name="connsiteY29" fmla="*/ 504825 h 652462"/>
                    <a:gd name="connsiteX30" fmla="*/ 361950 w 685800"/>
                    <a:gd name="connsiteY30" fmla="*/ 495300 h 652462"/>
                    <a:gd name="connsiteX31" fmla="*/ 400050 w 685800"/>
                    <a:gd name="connsiteY31" fmla="*/ 466725 h 652462"/>
                    <a:gd name="connsiteX32" fmla="*/ 423862 w 685800"/>
                    <a:gd name="connsiteY32" fmla="*/ 447675 h 652462"/>
                    <a:gd name="connsiteX33" fmla="*/ 433387 w 685800"/>
                    <a:gd name="connsiteY33" fmla="*/ 428625 h 652462"/>
                    <a:gd name="connsiteX34" fmla="*/ 466725 w 685800"/>
                    <a:gd name="connsiteY34" fmla="*/ 414337 h 652462"/>
                    <a:gd name="connsiteX35" fmla="*/ 490537 w 685800"/>
                    <a:gd name="connsiteY35" fmla="*/ 390525 h 652462"/>
                    <a:gd name="connsiteX36" fmla="*/ 519112 w 685800"/>
                    <a:gd name="connsiteY36" fmla="*/ 357187 h 652462"/>
                    <a:gd name="connsiteX37" fmla="*/ 538162 w 685800"/>
                    <a:gd name="connsiteY37" fmla="*/ 333375 h 652462"/>
                    <a:gd name="connsiteX38" fmla="*/ 542925 w 685800"/>
                    <a:gd name="connsiteY38" fmla="*/ 304800 h 652462"/>
                    <a:gd name="connsiteX39" fmla="*/ 538162 w 685800"/>
                    <a:gd name="connsiteY39" fmla="*/ 271462 h 652462"/>
                    <a:gd name="connsiteX40" fmla="*/ 519112 w 685800"/>
                    <a:gd name="connsiteY40" fmla="*/ 219075 h 652462"/>
                    <a:gd name="connsiteX41" fmla="*/ 500062 w 685800"/>
                    <a:gd name="connsiteY41" fmla="*/ 185737 h 652462"/>
                    <a:gd name="connsiteX42" fmla="*/ 466725 w 685800"/>
                    <a:gd name="connsiteY42" fmla="*/ 157162 h 652462"/>
                    <a:gd name="connsiteX43" fmla="*/ 438150 w 685800"/>
                    <a:gd name="connsiteY43" fmla="*/ 128587 h 652462"/>
                    <a:gd name="connsiteX44" fmla="*/ 371475 w 685800"/>
                    <a:gd name="connsiteY44" fmla="*/ 85725 h 652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685800" h="652462">
                      <a:moveTo>
                        <a:pt x="371475" y="85725"/>
                      </a:moveTo>
                      <a:lnTo>
                        <a:pt x="371475" y="85725"/>
                      </a:lnTo>
                      <a:lnTo>
                        <a:pt x="500062" y="0"/>
                      </a:lnTo>
                      <a:lnTo>
                        <a:pt x="542925" y="42862"/>
                      </a:lnTo>
                      <a:lnTo>
                        <a:pt x="595312" y="104775"/>
                      </a:lnTo>
                      <a:lnTo>
                        <a:pt x="642937" y="157162"/>
                      </a:lnTo>
                      <a:lnTo>
                        <a:pt x="676275" y="261937"/>
                      </a:lnTo>
                      <a:lnTo>
                        <a:pt x="685800" y="319087"/>
                      </a:lnTo>
                      <a:lnTo>
                        <a:pt x="642937" y="423862"/>
                      </a:lnTo>
                      <a:lnTo>
                        <a:pt x="585787" y="504825"/>
                      </a:lnTo>
                      <a:lnTo>
                        <a:pt x="523875" y="557212"/>
                      </a:lnTo>
                      <a:lnTo>
                        <a:pt x="395287" y="623887"/>
                      </a:lnTo>
                      <a:lnTo>
                        <a:pt x="309562" y="652462"/>
                      </a:lnTo>
                      <a:lnTo>
                        <a:pt x="180975" y="614362"/>
                      </a:lnTo>
                      <a:lnTo>
                        <a:pt x="109537" y="557212"/>
                      </a:lnTo>
                      <a:lnTo>
                        <a:pt x="33337" y="452437"/>
                      </a:lnTo>
                      <a:lnTo>
                        <a:pt x="9525" y="385762"/>
                      </a:lnTo>
                      <a:lnTo>
                        <a:pt x="0" y="300037"/>
                      </a:lnTo>
                      <a:lnTo>
                        <a:pt x="123825" y="209550"/>
                      </a:lnTo>
                      <a:lnTo>
                        <a:pt x="119062" y="257175"/>
                      </a:lnTo>
                      <a:lnTo>
                        <a:pt x="119062" y="261937"/>
                      </a:lnTo>
                      <a:lnTo>
                        <a:pt x="138112" y="323850"/>
                      </a:lnTo>
                      <a:lnTo>
                        <a:pt x="157162" y="352425"/>
                      </a:lnTo>
                      <a:lnTo>
                        <a:pt x="157162" y="352425"/>
                      </a:lnTo>
                      <a:lnTo>
                        <a:pt x="157162" y="409575"/>
                      </a:lnTo>
                      <a:lnTo>
                        <a:pt x="161925" y="376237"/>
                      </a:lnTo>
                      <a:lnTo>
                        <a:pt x="185737" y="442912"/>
                      </a:lnTo>
                      <a:lnTo>
                        <a:pt x="228600" y="481012"/>
                      </a:lnTo>
                      <a:lnTo>
                        <a:pt x="295275" y="500062"/>
                      </a:lnTo>
                      <a:lnTo>
                        <a:pt x="314325" y="504825"/>
                      </a:lnTo>
                      <a:lnTo>
                        <a:pt x="361950" y="495300"/>
                      </a:lnTo>
                      <a:lnTo>
                        <a:pt x="400050" y="466725"/>
                      </a:lnTo>
                      <a:lnTo>
                        <a:pt x="423862" y="447675"/>
                      </a:lnTo>
                      <a:lnTo>
                        <a:pt x="433387" y="428625"/>
                      </a:lnTo>
                      <a:lnTo>
                        <a:pt x="466725" y="414337"/>
                      </a:lnTo>
                      <a:lnTo>
                        <a:pt x="490537" y="390525"/>
                      </a:lnTo>
                      <a:lnTo>
                        <a:pt x="519112" y="357187"/>
                      </a:lnTo>
                      <a:lnTo>
                        <a:pt x="538162" y="333375"/>
                      </a:lnTo>
                      <a:lnTo>
                        <a:pt x="542925" y="304800"/>
                      </a:lnTo>
                      <a:lnTo>
                        <a:pt x="538162" y="271462"/>
                      </a:lnTo>
                      <a:lnTo>
                        <a:pt x="519112" y="219075"/>
                      </a:lnTo>
                      <a:lnTo>
                        <a:pt x="500062" y="185737"/>
                      </a:lnTo>
                      <a:lnTo>
                        <a:pt x="466725" y="157162"/>
                      </a:lnTo>
                      <a:lnTo>
                        <a:pt x="438150" y="128587"/>
                      </a:lnTo>
                      <a:lnTo>
                        <a:pt x="371475" y="857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4505325" y="1990810"/>
                  <a:ext cx="438150" cy="328657"/>
                </a:xfrm>
                <a:custGeom>
                  <a:avLst/>
                  <a:gdLst>
                    <a:gd name="connsiteX0" fmla="*/ 285750 w 438150"/>
                    <a:gd name="connsiteY0" fmla="*/ 328613 h 328613"/>
                    <a:gd name="connsiteX1" fmla="*/ 285750 w 438150"/>
                    <a:gd name="connsiteY1" fmla="*/ 328613 h 328613"/>
                    <a:gd name="connsiteX2" fmla="*/ 361950 w 438150"/>
                    <a:gd name="connsiteY2" fmla="*/ 295275 h 328613"/>
                    <a:gd name="connsiteX3" fmla="*/ 376238 w 438150"/>
                    <a:gd name="connsiteY3" fmla="*/ 266700 h 328613"/>
                    <a:gd name="connsiteX4" fmla="*/ 390525 w 438150"/>
                    <a:gd name="connsiteY4" fmla="*/ 257175 h 328613"/>
                    <a:gd name="connsiteX5" fmla="*/ 409575 w 438150"/>
                    <a:gd name="connsiteY5" fmla="*/ 233363 h 328613"/>
                    <a:gd name="connsiteX6" fmla="*/ 419100 w 438150"/>
                    <a:gd name="connsiteY6" fmla="*/ 219075 h 328613"/>
                    <a:gd name="connsiteX7" fmla="*/ 433388 w 438150"/>
                    <a:gd name="connsiteY7" fmla="*/ 209550 h 328613"/>
                    <a:gd name="connsiteX8" fmla="*/ 438150 w 438150"/>
                    <a:gd name="connsiteY8" fmla="*/ 204788 h 328613"/>
                    <a:gd name="connsiteX9" fmla="*/ 400050 w 438150"/>
                    <a:gd name="connsiteY9" fmla="*/ 223838 h 328613"/>
                    <a:gd name="connsiteX10" fmla="*/ 366713 w 438150"/>
                    <a:gd name="connsiteY10" fmla="*/ 209550 h 328613"/>
                    <a:gd name="connsiteX11" fmla="*/ 314325 w 438150"/>
                    <a:gd name="connsiteY11" fmla="*/ 190500 h 328613"/>
                    <a:gd name="connsiteX12" fmla="*/ 295275 w 438150"/>
                    <a:gd name="connsiteY12" fmla="*/ 166688 h 328613"/>
                    <a:gd name="connsiteX13" fmla="*/ 285750 w 438150"/>
                    <a:gd name="connsiteY13" fmla="*/ 133350 h 328613"/>
                    <a:gd name="connsiteX14" fmla="*/ 266700 w 438150"/>
                    <a:gd name="connsiteY14" fmla="*/ 128588 h 328613"/>
                    <a:gd name="connsiteX15" fmla="*/ 219075 w 438150"/>
                    <a:gd name="connsiteY15" fmla="*/ 123825 h 328613"/>
                    <a:gd name="connsiteX16" fmla="*/ 157163 w 438150"/>
                    <a:gd name="connsiteY16" fmla="*/ 114300 h 328613"/>
                    <a:gd name="connsiteX17" fmla="*/ 138113 w 438150"/>
                    <a:gd name="connsiteY17" fmla="*/ 80963 h 328613"/>
                    <a:gd name="connsiteX18" fmla="*/ 114300 w 438150"/>
                    <a:gd name="connsiteY18" fmla="*/ 66675 h 328613"/>
                    <a:gd name="connsiteX19" fmla="*/ 95250 w 438150"/>
                    <a:gd name="connsiteY19" fmla="*/ 23813 h 328613"/>
                    <a:gd name="connsiteX20" fmla="*/ 76200 w 438150"/>
                    <a:gd name="connsiteY20" fmla="*/ 0 h 328613"/>
                    <a:gd name="connsiteX21" fmla="*/ 0 w 438150"/>
                    <a:gd name="connsiteY21" fmla="*/ 147638 h 328613"/>
                    <a:gd name="connsiteX22" fmla="*/ 38100 w 438150"/>
                    <a:gd name="connsiteY22" fmla="*/ 195263 h 328613"/>
                    <a:gd name="connsiteX23" fmla="*/ 119063 w 438150"/>
                    <a:gd name="connsiteY23" fmla="*/ 242888 h 328613"/>
                    <a:gd name="connsiteX24" fmla="*/ 180975 w 438150"/>
                    <a:gd name="connsiteY24" fmla="*/ 261938 h 328613"/>
                    <a:gd name="connsiteX25" fmla="*/ 195263 w 438150"/>
                    <a:gd name="connsiteY25" fmla="*/ 261938 h 328613"/>
                    <a:gd name="connsiteX26" fmla="*/ 285750 w 438150"/>
                    <a:gd name="connsiteY26" fmla="*/ 328613 h 328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38150" h="328613">
                      <a:moveTo>
                        <a:pt x="285750" y="328613"/>
                      </a:moveTo>
                      <a:lnTo>
                        <a:pt x="285750" y="328613"/>
                      </a:lnTo>
                      <a:cubicBezTo>
                        <a:pt x="311150" y="317500"/>
                        <a:pt x="337714" y="308739"/>
                        <a:pt x="361950" y="295275"/>
                      </a:cubicBezTo>
                      <a:cubicBezTo>
                        <a:pt x="376402" y="287246"/>
                        <a:pt x="367786" y="277265"/>
                        <a:pt x="376238" y="266700"/>
                      </a:cubicBezTo>
                      <a:cubicBezTo>
                        <a:pt x="379814" y="262231"/>
                        <a:pt x="385763" y="260350"/>
                        <a:pt x="390525" y="257175"/>
                      </a:cubicBezTo>
                      <a:cubicBezTo>
                        <a:pt x="399798" y="229360"/>
                        <a:pt x="388033" y="254906"/>
                        <a:pt x="409575" y="233363"/>
                      </a:cubicBezTo>
                      <a:cubicBezTo>
                        <a:pt x="413622" y="229315"/>
                        <a:pt x="415053" y="223122"/>
                        <a:pt x="419100" y="219075"/>
                      </a:cubicBezTo>
                      <a:cubicBezTo>
                        <a:pt x="423147" y="215028"/>
                        <a:pt x="428809" y="212984"/>
                        <a:pt x="433388" y="209550"/>
                      </a:cubicBezTo>
                      <a:cubicBezTo>
                        <a:pt x="435184" y="208203"/>
                        <a:pt x="436563" y="206375"/>
                        <a:pt x="438150" y="204788"/>
                      </a:cubicBezTo>
                      <a:lnTo>
                        <a:pt x="400050" y="223838"/>
                      </a:lnTo>
                      <a:lnTo>
                        <a:pt x="366713" y="209550"/>
                      </a:lnTo>
                      <a:lnTo>
                        <a:pt x="314325" y="190500"/>
                      </a:lnTo>
                      <a:lnTo>
                        <a:pt x="295275" y="166688"/>
                      </a:lnTo>
                      <a:lnTo>
                        <a:pt x="285750" y="133350"/>
                      </a:lnTo>
                      <a:lnTo>
                        <a:pt x="266700" y="128588"/>
                      </a:lnTo>
                      <a:lnTo>
                        <a:pt x="219075" y="123825"/>
                      </a:lnTo>
                      <a:lnTo>
                        <a:pt x="157163" y="114300"/>
                      </a:lnTo>
                      <a:lnTo>
                        <a:pt x="138113" y="80963"/>
                      </a:lnTo>
                      <a:lnTo>
                        <a:pt x="114300" y="66675"/>
                      </a:lnTo>
                      <a:lnTo>
                        <a:pt x="95250" y="23813"/>
                      </a:lnTo>
                      <a:lnTo>
                        <a:pt x="76200" y="0"/>
                      </a:lnTo>
                      <a:lnTo>
                        <a:pt x="0" y="147638"/>
                      </a:lnTo>
                      <a:lnTo>
                        <a:pt x="38100" y="195263"/>
                      </a:lnTo>
                      <a:lnTo>
                        <a:pt x="119063" y="242888"/>
                      </a:lnTo>
                      <a:lnTo>
                        <a:pt x="180975" y="261938"/>
                      </a:lnTo>
                      <a:lnTo>
                        <a:pt x="195263" y="261938"/>
                      </a:lnTo>
                      <a:lnTo>
                        <a:pt x="285750" y="32861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>
                  <a:off x="4119563" y="1933652"/>
                  <a:ext cx="452437" cy="223868"/>
                </a:xfrm>
                <a:custGeom>
                  <a:avLst/>
                  <a:gdLst>
                    <a:gd name="connsiteX0" fmla="*/ 361950 w 452437"/>
                    <a:gd name="connsiteY0" fmla="*/ 209550 h 223838"/>
                    <a:gd name="connsiteX1" fmla="*/ 452437 w 452437"/>
                    <a:gd name="connsiteY1" fmla="*/ 52388 h 223838"/>
                    <a:gd name="connsiteX2" fmla="*/ 395287 w 452437"/>
                    <a:gd name="connsiteY2" fmla="*/ 57150 h 223838"/>
                    <a:gd name="connsiteX3" fmla="*/ 357187 w 452437"/>
                    <a:gd name="connsiteY3" fmla="*/ 61913 h 223838"/>
                    <a:gd name="connsiteX4" fmla="*/ 328612 w 452437"/>
                    <a:gd name="connsiteY4" fmla="*/ 52388 h 223838"/>
                    <a:gd name="connsiteX5" fmla="*/ 290512 w 452437"/>
                    <a:gd name="connsiteY5" fmla="*/ 66675 h 223838"/>
                    <a:gd name="connsiteX6" fmla="*/ 257175 w 452437"/>
                    <a:gd name="connsiteY6" fmla="*/ 80963 h 223838"/>
                    <a:gd name="connsiteX7" fmla="*/ 209550 w 452437"/>
                    <a:gd name="connsiteY7" fmla="*/ 66675 h 223838"/>
                    <a:gd name="connsiteX8" fmla="*/ 180975 w 452437"/>
                    <a:gd name="connsiteY8" fmla="*/ 42863 h 223838"/>
                    <a:gd name="connsiteX9" fmla="*/ 157162 w 452437"/>
                    <a:gd name="connsiteY9" fmla="*/ 33338 h 223838"/>
                    <a:gd name="connsiteX10" fmla="*/ 142875 w 452437"/>
                    <a:gd name="connsiteY10" fmla="*/ 9525 h 223838"/>
                    <a:gd name="connsiteX11" fmla="*/ 138112 w 452437"/>
                    <a:gd name="connsiteY11" fmla="*/ 0 h 223838"/>
                    <a:gd name="connsiteX12" fmla="*/ 19050 w 452437"/>
                    <a:gd name="connsiteY12" fmla="*/ 42863 h 223838"/>
                    <a:gd name="connsiteX13" fmla="*/ 0 w 452437"/>
                    <a:gd name="connsiteY13" fmla="*/ 52388 h 223838"/>
                    <a:gd name="connsiteX14" fmla="*/ 76200 w 452437"/>
                    <a:gd name="connsiteY14" fmla="*/ 157163 h 223838"/>
                    <a:gd name="connsiteX15" fmla="*/ 161925 w 452437"/>
                    <a:gd name="connsiteY15" fmla="*/ 200025 h 223838"/>
                    <a:gd name="connsiteX16" fmla="*/ 223837 w 452437"/>
                    <a:gd name="connsiteY16" fmla="*/ 219075 h 223838"/>
                    <a:gd name="connsiteX17" fmla="*/ 290512 w 452437"/>
                    <a:gd name="connsiteY17" fmla="*/ 223838 h 223838"/>
                    <a:gd name="connsiteX18" fmla="*/ 361950 w 452437"/>
                    <a:gd name="connsiteY18" fmla="*/ 209550 h 223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2437" h="223838">
                      <a:moveTo>
                        <a:pt x="361950" y="209550"/>
                      </a:moveTo>
                      <a:lnTo>
                        <a:pt x="452437" y="52388"/>
                      </a:lnTo>
                      <a:lnTo>
                        <a:pt x="395287" y="57150"/>
                      </a:lnTo>
                      <a:lnTo>
                        <a:pt x="357187" y="61913"/>
                      </a:lnTo>
                      <a:lnTo>
                        <a:pt x="328612" y="52388"/>
                      </a:lnTo>
                      <a:lnTo>
                        <a:pt x="290512" y="66675"/>
                      </a:lnTo>
                      <a:lnTo>
                        <a:pt x="257175" y="80963"/>
                      </a:lnTo>
                      <a:lnTo>
                        <a:pt x="209550" y="66675"/>
                      </a:lnTo>
                      <a:lnTo>
                        <a:pt x="180975" y="42863"/>
                      </a:lnTo>
                      <a:lnTo>
                        <a:pt x="157162" y="33338"/>
                      </a:lnTo>
                      <a:lnTo>
                        <a:pt x="142875" y="9525"/>
                      </a:lnTo>
                      <a:lnTo>
                        <a:pt x="138112" y="0"/>
                      </a:lnTo>
                      <a:lnTo>
                        <a:pt x="19050" y="42863"/>
                      </a:lnTo>
                      <a:lnTo>
                        <a:pt x="0" y="52388"/>
                      </a:lnTo>
                      <a:lnTo>
                        <a:pt x="76200" y="157163"/>
                      </a:lnTo>
                      <a:lnTo>
                        <a:pt x="161925" y="200025"/>
                      </a:lnTo>
                      <a:lnTo>
                        <a:pt x="223837" y="219075"/>
                      </a:lnTo>
                      <a:lnTo>
                        <a:pt x="290512" y="223838"/>
                      </a:lnTo>
                      <a:lnTo>
                        <a:pt x="361950" y="2095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5095875" y="2233730"/>
                  <a:ext cx="85725" cy="100027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4273550" y="1439871"/>
                  <a:ext cx="1466850" cy="1474989"/>
                </a:xfrm>
                <a:custGeom>
                  <a:avLst/>
                  <a:gdLst>
                    <a:gd name="connsiteX0" fmla="*/ 99588 w 1466661"/>
                    <a:gd name="connsiteY0" fmla="*/ 226337 h 1475715"/>
                    <a:gd name="connsiteX1" fmla="*/ 307817 w 1466661"/>
                    <a:gd name="connsiteY1" fmla="*/ 226337 h 1475715"/>
                    <a:gd name="connsiteX2" fmla="*/ 506994 w 1466661"/>
                    <a:gd name="connsiteY2" fmla="*/ 325925 h 1475715"/>
                    <a:gd name="connsiteX3" fmla="*/ 787651 w 1466661"/>
                    <a:gd name="connsiteY3" fmla="*/ 425513 h 1475715"/>
                    <a:gd name="connsiteX4" fmla="*/ 959667 w 1466661"/>
                    <a:gd name="connsiteY4" fmla="*/ 534154 h 1475715"/>
                    <a:gd name="connsiteX5" fmla="*/ 1140736 w 1466661"/>
                    <a:gd name="connsiteY5" fmla="*/ 778598 h 1475715"/>
                    <a:gd name="connsiteX6" fmla="*/ 1158843 w 1466661"/>
                    <a:gd name="connsiteY6" fmla="*/ 914400 h 1475715"/>
                    <a:gd name="connsiteX7" fmla="*/ 1059255 w 1466661"/>
                    <a:gd name="connsiteY7" fmla="*/ 1050202 h 1475715"/>
                    <a:gd name="connsiteX8" fmla="*/ 796705 w 1466661"/>
                    <a:gd name="connsiteY8" fmla="*/ 1167897 h 1475715"/>
                    <a:gd name="connsiteX9" fmla="*/ 651849 w 1466661"/>
                    <a:gd name="connsiteY9" fmla="*/ 1013988 h 1475715"/>
                    <a:gd name="connsiteX10" fmla="*/ 506994 w 1466661"/>
                    <a:gd name="connsiteY10" fmla="*/ 778598 h 1475715"/>
                    <a:gd name="connsiteX11" fmla="*/ 325924 w 1466661"/>
                    <a:gd name="connsiteY11" fmla="*/ 706170 h 1475715"/>
                    <a:gd name="connsiteX12" fmla="*/ 190122 w 1466661"/>
                    <a:gd name="connsiteY12" fmla="*/ 968721 h 1475715"/>
                    <a:gd name="connsiteX13" fmla="*/ 506994 w 1466661"/>
                    <a:gd name="connsiteY13" fmla="*/ 1430448 h 1475715"/>
                    <a:gd name="connsiteX14" fmla="*/ 1113576 w 1466661"/>
                    <a:gd name="connsiteY14" fmla="*/ 1475715 h 1475715"/>
                    <a:gd name="connsiteX15" fmla="*/ 1466661 w 1466661"/>
                    <a:gd name="connsiteY15" fmla="*/ 1013988 h 1475715"/>
                    <a:gd name="connsiteX16" fmla="*/ 1339913 w 1466661"/>
                    <a:gd name="connsiteY16" fmla="*/ 398352 h 1475715"/>
                    <a:gd name="connsiteX17" fmla="*/ 787651 w 1466661"/>
                    <a:gd name="connsiteY17" fmla="*/ 81481 h 1475715"/>
                    <a:gd name="connsiteX18" fmla="*/ 244443 w 1466661"/>
                    <a:gd name="connsiteY18" fmla="*/ 0 h 1475715"/>
                    <a:gd name="connsiteX19" fmla="*/ 0 w 1466661"/>
                    <a:gd name="connsiteY19" fmla="*/ 0 h 1475715"/>
                    <a:gd name="connsiteX20" fmla="*/ 99588 w 1466661"/>
                    <a:gd name="connsiteY20" fmla="*/ 226337 h 1475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466661" h="1475715">
                      <a:moveTo>
                        <a:pt x="99588" y="226337"/>
                      </a:moveTo>
                      <a:lnTo>
                        <a:pt x="307817" y="226337"/>
                      </a:lnTo>
                      <a:lnTo>
                        <a:pt x="506994" y="325925"/>
                      </a:lnTo>
                      <a:lnTo>
                        <a:pt x="787651" y="425513"/>
                      </a:lnTo>
                      <a:lnTo>
                        <a:pt x="959667" y="534154"/>
                      </a:lnTo>
                      <a:lnTo>
                        <a:pt x="1140736" y="778598"/>
                      </a:lnTo>
                      <a:lnTo>
                        <a:pt x="1158843" y="914400"/>
                      </a:lnTo>
                      <a:lnTo>
                        <a:pt x="1059255" y="1050202"/>
                      </a:lnTo>
                      <a:lnTo>
                        <a:pt x="796705" y="1167897"/>
                      </a:lnTo>
                      <a:lnTo>
                        <a:pt x="651849" y="1013988"/>
                      </a:lnTo>
                      <a:lnTo>
                        <a:pt x="506994" y="778598"/>
                      </a:lnTo>
                      <a:lnTo>
                        <a:pt x="325924" y="706170"/>
                      </a:lnTo>
                      <a:lnTo>
                        <a:pt x="190122" y="968721"/>
                      </a:lnTo>
                      <a:lnTo>
                        <a:pt x="506994" y="1430448"/>
                      </a:lnTo>
                      <a:lnTo>
                        <a:pt x="1113576" y="1475715"/>
                      </a:lnTo>
                      <a:lnTo>
                        <a:pt x="1466661" y="1013988"/>
                      </a:lnTo>
                      <a:lnTo>
                        <a:pt x="1339913" y="398352"/>
                      </a:lnTo>
                      <a:lnTo>
                        <a:pt x="787651" y="81481"/>
                      </a:lnTo>
                      <a:lnTo>
                        <a:pt x="244443" y="0"/>
                      </a:lnTo>
                      <a:lnTo>
                        <a:pt x="0" y="0"/>
                      </a:lnTo>
                      <a:lnTo>
                        <a:pt x="99588" y="2263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>
                  <a:off x="3929063" y="1447810"/>
                  <a:ext cx="706437" cy="987560"/>
                </a:xfrm>
                <a:custGeom>
                  <a:avLst/>
                  <a:gdLst>
                    <a:gd name="connsiteX0" fmla="*/ 407406 w 706170"/>
                    <a:gd name="connsiteY0" fmla="*/ 217284 h 986828"/>
                    <a:gd name="connsiteX1" fmla="*/ 280657 w 706170"/>
                    <a:gd name="connsiteY1" fmla="*/ 334979 h 986828"/>
                    <a:gd name="connsiteX2" fmla="*/ 226337 w 706170"/>
                    <a:gd name="connsiteY2" fmla="*/ 443620 h 986828"/>
                    <a:gd name="connsiteX3" fmla="*/ 280657 w 706170"/>
                    <a:gd name="connsiteY3" fmla="*/ 543208 h 986828"/>
                    <a:gd name="connsiteX4" fmla="*/ 380246 w 706170"/>
                    <a:gd name="connsiteY4" fmla="*/ 642796 h 986828"/>
                    <a:gd name="connsiteX5" fmla="*/ 525101 w 706170"/>
                    <a:gd name="connsiteY5" fmla="*/ 642796 h 986828"/>
                    <a:gd name="connsiteX6" fmla="*/ 669956 w 706170"/>
                    <a:gd name="connsiteY6" fmla="*/ 697117 h 986828"/>
                    <a:gd name="connsiteX7" fmla="*/ 706170 w 706170"/>
                    <a:gd name="connsiteY7" fmla="*/ 787652 h 986828"/>
                    <a:gd name="connsiteX8" fmla="*/ 552261 w 706170"/>
                    <a:gd name="connsiteY8" fmla="*/ 986828 h 986828"/>
                    <a:gd name="connsiteX9" fmla="*/ 362139 w 706170"/>
                    <a:gd name="connsiteY9" fmla="*/ 932507 h 986828"/>
                    <a:gd name="connsiteX10" fmla="*/ 126748 w 706170"/>
                    <a:gd name="connsiteY10" fmla="*/ 796705 h 986828"/>
                    <a:gd name="connsiteX11" fmla="*/ 0 w 706170"/>
                    <a:gd name="connsiteY11" fmla="*/ 525101 h 986828"/>
                    <a:gd name="connsiteX12" fmla="*/ 36214 w 706170"/>
                    <a:gd name="connsiteY12" fmla="*/ 217284 h 986828"/>
                    <a:gd name="connsiteX13" fmla="*/ 190123 w 706170"/>
                    <a:gd name="connsiteY13" fmla="*/ 63375 h 986828"/>
                    <a:gd name="connsiteX14" fmla="*/ 362139 w 706170"/>
                    <a:gd name="connsiteY14" fmla="*/ 0 h 986828"/>
                    <a:gd name="connsiteX15" fmla="*/ 407406 w 706170"/>
                    <a:gd name="connsiteY15" fmla="*/ 217284 h 986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6170" h="986828">
                      <a:moveTo>
                        <a:pt x="407406" y="217284"/>
                      </a:moveTo>
                      <a:lnTo>
                        <a:pt x="280657" y="334979"/>
                      </a:lnTo>
                      <a:lnTo>
                        <a:pt x="226337" y="443620"/>
                      </a:lnTo>
                      <a:lnTo>
                        <a:pt x="280657" y="543208"/>
                      </a:lnTo>
                      <a:lnTo>
                        <a:pt x="380246" y="642796"/>
                      </a:lnTo>
                      <a:lnTo>
                        <a:pt x="525101" y="642796"/>
                      </a:lnTo>
                      <a:lnTo>
                        <a:pt x="669956" y="697117"/>
                      </a:lnTo>
                      <a:lnTo>
                        <a:pt x="706170" y="787652"/>
                      </a:lnTo>
                      <a:lnTo>
                        <a:pt x="552261" y="986828"/>
                      </a:lnTo>
                      <a:lnTo>
                        <a:pt x="362139" y="932507"/>
                      </a:lnTo>
                      <a:lnTo>
                        <a:pt x="126748" y="796705"/>
                      </a:lnTo>
                      <a:lnTo>
                        <a:pt x="0" y="525101"/>
                      </a:lnTo>
                      <a:lnTo>
                        <a:pt x="36214" y="217284"/>
                      </a:lnTo>
                      <a:lnTo>
                        <a:pt x="190123" y="63375"/>
                      </a:lnTo>
                      <a:lnTo>
                        <a:pt x="362139" y="0"/>
                      </a:lnTo>
                      <a:lnTo>
                        <a:pt x="407406" y="21728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5" name="Freeform 14"/>
              <p:cNvSpPr/>
              <p:nvPr/>
            </p:nvSpPr>
            <p:spPr>
              <a:xfrm>
                <a:off x="8075615" y="3976688"/>
                <a:ext cx="196848" cy="585786"/>
              </a:xfrm>
              <a:custGeom>
                <a:avLst/>
                <a:gdLst>
                  <a:gd name="connsiteX0" fmla="*/ 142875 w 203011"/>
                  <a:gd name="connsiteY0" fmla="*/ 0 h 590550"/>
                  <a:gd name="connsiteX1" fmla="*/ 200025 w 203011"/>
                  <a:gd name="connsiteY1" fmla="*/ 190500 h 590550"/>
                  <a:gd name="connsiteX2" fmla="*/ 190500 w 203011"/>
                  <a:gd name="connsiteY2" fmla="*/ 352425 h 590550"/>
                  <a:gd name="connsiteX3" fmla="*/ 152400 w 203011"/>
                  <a:gd name="connsiteY3" fmla="*/ 542925 h 590550"/>
                  <a:gd name="connsiteX4" fmla="*/ 0 w 203011"/>
                  <a:gd name="connsiteY4" fmla="*/ 59055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011" h="590550">
                    <a:moveTo>
                      <a:pt x="142875" y="0"/>
                    </a:moveTo>
                    <a:cubicBezTo>
                      <a:pt x="167481" y="65881"/>
                      <a:pt x="192088" y="131763"/>
                      <a:pt x="200025" y="190500"/>
                    </a:cubicBezTo>
                    <a:cubicBezTo>
                      <a:pt x="207963" y="249238"/>
                      <a:pt x="198438" y="293688"/>
                      <a:pt x="190500" y="352425"/>
                    </a:cubicBezTo>
                    <a:cubicBezTo>
                      <a:pt x="182563" y="411163"/>
                      <a:pt x="184150" y="503238"/>
                      <a:pt x="152400" y="542925"/>
                    </a:cubicBezTo>
                    <a:cubicBezTo>
                      <a:pt x="120650" y="582613"/>
                      <a:pt x="60325" y="586581"/>
                      <a:pt x="0" y="590550"/>
                    </a:cubicBezTo>
                  </a:path>
                </a:pathLst>
              </a:custGeom>
              <a:noFill/>
              <a:ln w="76200">
                <a:solidFill>
                  <a:srgbClr val="3853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ounded Rectangle 19"/>
            <p:cNvSpPr/>
            <p:nvPr/>
          </p:nvSpPr>
          <p:spPr>
            <a:xfrm rot="20124043">
              <a:off x="9375886" y="1616767"/>
              <a:ext cx="300037" cy="56610"/>
            </a:xfrm>
            <a:prstGeom prst="roundRect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 rot="18496617">
              <a:off x="9373770" y="1999877"/>
              <a:ext cx="115058" cy="45719"/>
            </a:xfrm>
            <a:prstGeom prst="roundRect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rot="15726163">
              <a:off x="8103952" y="3893183"/>
              <a:ext cx="103318" cy="45719"/>
            </a:xfrm>
            <a:prstGeom prst="ellipse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rot="14751082">
              <a:off x="7808121" y="4163915"/>
              <a:ext cx="182413" cy="45719"/>
            </a:xfrm>
            <a:prstGeom prst="ellipse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rot="8100000">
              <a:off x="7533223" y="3732173"/>
              <a:ext cx="45719" cy="101421"/>
            </a:xfrm>
            <a:prstGeom prst="ellipse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039547" y="4093105"/>
              <a:ext cx="88901" cy="88901"/>
            </a:xfrm>
            <a:prstGeom prst="ellipse">
              <a:avLst/>
            </a:prstGeom>
            <a:solidFill>
              <a:srgbClr val="6BA42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20992177">
              <a:off x="2778581" y="1008072"/>
              <a:ext cx="122040" cy="309563"/>
            </a:xfrm>
            <a:prstGeom prst="ellipse">
              <a:avLst/>
            </a:prstGeom>
            <a:solidFill>
              <a:srgbClr val="E60000"/>
            </a:solidFill>
            <a:ln>
              <a:solidFill>
                <a:srgbClr val="E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20400000">
              <a:off x="2756446" y="826948"/>
              <a:ext cx="102870" cy="248600"/>
            </a:xfrm>
            <a:prstGeom prst="ellipse">
              <a:avLst/>
            </a:prstGeom>
            <a:solidFill>
              <a:srgbClr val="99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/>
            <p:cNvSpPr/>
            <p:nvPr/>
          </p:nvSpPr>
          <p:spPr>
            <a:xfrm rot="21310775">
              <a:off x="8956270" y="2233133"/>
              <a:ext cx="168435" cy="116681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Parallelogram 55"/>
            <p:cNvSpPr/>
            <p:nvPr/>
          </p:nvSpPr>
          <p:spPr>
            <a:xfrm rot="21310775">
              <a:off x="9053143" y="2147704"/>
              <a:ext cx="196265" cy="152796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20439888">
              <a:off x="8941914" y="2168636"/>
              <a:ext cx="182413" cy="45719"/>
            </a:xfrm>
            <a:prstGeom prst="ellipse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979746" y="2074514"/>
              <a:ext cx="275735" cy="45719"/>
            </a:xfrm>
            <a:prstGeom prst="ellipse">
              <a:avLst/>
            </a:prstGeom>
            <a:solidFill>
              <a:srgbClr val="986E44"/>
            </a:solidFill>
            <a:ln>
              <a:solidFill>
                <a:srgbClr val="986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rot="4435952" flipV="1">
              <a:off x="8059427" y="3896184"/>
              <a:ext cx="101374" cy="45719"/>
            </a:xfrm>
            <a:prstGeom prst="ellipse">
              <a:avLst/>
            </a:prstGeom>
            <a:solidFill>
              <a:srgbClr val="986E44"/>
            </a:solidFill>
            <a:ln>
              <a:solidFill>
                <a:srgbClr val="986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rot="14383831">
              <a:off x="2981123" y="2606035"/>
              <a:ext cx="152542" cy="55636"/>
            </a:xfrm>
            <a:prstGeom prst="ellipse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rot="20439888">
              <a:off x="8615604" y="2539126"/>
              <a:ext cx="76703" cy="84409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rot="20439888">
              <a:off x="9339365" y="1972627"/>
              <a:ext cx="76703" cy="84409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 rot="17685835" flipV="1">
              <a:off x="8655837" y="2621490"/>
              <a:ext cx="284565" cy="94869"/>
            </a:xfrm>
            <a:prstGeom prst="ellipse">
              <a:avLst/>
            </a:prstGeom>
            <a:solidFill>
              <a:srgbClr val="595449"/>
            </a:solidFill>
            <a:ln>
              <a:solidFill>
                <a:srgbClr val="5954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rot="18848498">
              <a:off x="8005355" y="3419735"/>
              <a:ext cx="359992" cy="1154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rot="17226544" flipV="1">
              <a:off x="8052446" y="3452181"/>
              <a:ext cx="350813" cy="36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rot="20439888">
              <a:off x="8773872" y="2505866"/>
              <a:ext cx="76703" cy="84409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 rot="17554308" flipV="1">
              <a:off x="7694177" y="3955869"/>
              <a:ext cx="244673" cy="78777"/>
            </a:xfrm>
            <a:prstGeom prst="ellipse">
              <a:avLst/>
            </a:prstGeom>
            <a:solidFill>
              <a:srgbClr val="324B9A"/>
            </a:solidFill>
            <a:ln>
              <a:solidFill>
                <a:srgbClr val="324B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 rot="20439888">
              <a:off x="2965720" y="856521"/>
              <a:ext cx="76703" cy="84409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23"/>
          <p:cNvSpPr txBox="1">
            <a:spLocks noChangeArrowheads="1"/>
          </p:cNvSpPr>
          <p:nvPr/>
        </p:nvSpPr>
        <p:spPr bwMode="auto">
          <a:xfrm>
            <a:off x="8075746" y="1384113"/>
            <a:ext cx="766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prstClr val="white"/>
                </a:solidFill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72" name="TextBox 5"/>
          <p:cNvSpPr txBox="1">
            <a:spLocks noChangeArrowheads="1"/>
          </p:cNvSpPr>
          <p:nvPr/>
        </p:nvSpPr>
        <p:spPr bwMode="auto">
          <a:xfrm>
            <a:off x="8145657" y="4458102"/>
            <a:ext cx="7653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prstClr val="white"/>
                </a:solidFill>
                <a:cs typeface="Arial" panose="020B0604020202020204" pitchFamily="34" charset="0"/>
              </a:rPr>
              <a:t>2016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prstClr val="white"/>
                </a:solidFill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76" name="TextBox 22"/>
          <p:cNvSpPr txBox="1">
            <a:spLocks noChangeArrowheads="1"/>
          </p:cNvSpPr>
          <p:nvPr/>
        </p:nvSpPr>
        <p:spPr bwMode="auto">
          <a:xfrm>
            <a:off x="2000473" y="1671912"/>
            <a:ext cx="76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prstClr val="white"/>
                </a:solidFill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4839" y="6119651"/>
            <a:ext cx="783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7/24/20</a:t>
            </a:r>
            <a:endParaRPr lang="en-US" sz="1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6557608" y="3693160"/>
            <a:ext cx="921581" cy="1158240"/>
            <a:chOff x="10589608" y="4802424"/>
            <a:chExt cx="921581" cy="1158240"/>
          </a:xfrm>
        </p:grpSpPr>
        <p:sp>
          <p:nvSpPr>
            <p:cNvPr id="79" name="Explosion 1 78"/>
            <p:cNvSpPr>
              <a:spLocks noChangeAspect="1"/>
            </p:cNvSpPr>
            <p:nvPr/>
          </p:nvSpPr>
          <p:spPr bwMode="auto">
            <a:xfrm>
              <a:off x="10589608" y="4802424"/>
              <a:ext cx="916939" cy="1158240"/>
            </a:xfrm>
            <a:prstGeom prst="irregularSeal1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0" name="TextBox 5"/>
            <p:cNvSpPr txBox="1">
              <a:spLocks noChangeArrowheads="1"/>
            </p:cNvSpPr>
            <p:nvPr/>
          </p:nvSpPr>
          <p:spPr bwMode="auto">
            <a:xfrm>
              <a:off x="10745790" y="5172429"/>
              <a:ext cx="7653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600" b="1" dirty="0">
                  <a:solidFill>
                    <a:prstClr val="white"/>
                  </a:solidFill>
                  <a:cs typeface="Arial" panose="020B0604020202020204" pitchFamily="34" charset="0"/>
                </a:rPr>
                <a:t>2019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534146" y="4704036"/>
            <a:ext cx="1102444" cy="1271824"/>
            <a:chOff x="10589608" y="4802424"/>
            <a:chExt cx="916939" cy="1158240"/>
          </a:xfrm>
          <a:solidFill>
            <a:srgbClr val="FF0000"/>
          </a:solidFill>
        </p:grpSpPr>
        <p:sp>
          <p:nvSpPr>
            <p:cNvPr id="82" name="Explosion 1 81"/>
            <p:cNvSpPr>
              <a:spLocks noChangeAspect="1"/>
            </p:cNvSpPr>
            <p:nvPr/>
          </p:nvSpPr>
          <p:spPr bwMode="auto">
            <a:xfrm>
              <a:off x="10589608" y="4802424"/>
              <a:ext cx="916939" cy="1158240"/>
            </a:xfrm>
            <a:prstGeom prst="irregularSeal1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3" name="TextBox 5"/>
            <p:cNvSpPr txBox="1">
              <a:spLocks noChangeArrowheads="1"/>
            </p:cNvSpPr>
            <p:nvPr/>
          </p:nvSpPr>
          <p:spPr bwMode="auto">
            <a:xfrm>
              <a:off x="10778795" y="5195336"/>
              <a:ext cx="585151" cy="336348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800" b="1" dirty="0">
                  <a:solidFill>
                    <a:prstClr val="white"/>
                  </a:solidFill>
                  <a:cs typeface="Arial" panose="020B0604020202020204" pitchFamily="34" charset="0"/>
                </a:rPr>
                <a:t>2019</a:t>
              </a:r>
            </a:p>
          </p:txBody>
        </p: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EE42162C-F90A-495E-9DA9-8440677B23E2}"/>
              </a:ext>
            </a:extLst>
          </p:cNvPr>
          <p:cNvSpPr/>
          <p:nvPr/>
        </p:nvSpPr>
        <p:spPr>
          <a:xfrm>
            <a:off x="6977063" y="3690938"/>
            <a:ext cx="209558" cy="33337"/>
          </a:xfrm>
          <a:custGeom>
            <a:avLst/>
            <a:gdLst>
              <a:gd name="connsiteX0" fmla="*/ 0 w 209558"/>
              <a:gd name="connsiteY0" fmla="*/ 19050 h 33337"/>
              <a:gd name="connsiteX1" fmla="*/ 38100 w 209558"/>
              <a:gd name="connsiteY1" fmla="*/ 23812 h 33337"/>
              <a:gd name="connsiteX2" fmla="*/ 71437 w 209558"/>
              <a:gd name="connsiteY2" fmla="*/ 33337 h 33337"/>
              <a:gd name="connsiteX3" fmla="*/ 128587 w 209558"/>
              <a:gd name="connsiteY3" fmla="*/ 28575 h 33337"/>
              <a:gd name="connsiteX4" fmla="*/ 142875 w 209558"/>
              <a:gd name="connsiteY4" fmla="*/ 19050 h 33337"/>
              <a:gd name="connsiteX5" fmla="*/ 171450 w 209558"/>
              <a:gd name="connsiteY5" fmla="*/ 9525 h 33337"/>
              <a:gd name="connsiteX6" fmla="*/ 209550 w 209558"/>
              <a:gd name="connsiteY6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8" h="33337">
                <a:moveTo>
                  <a:pt x="0" y="19050"/>
                </a:moveTo>
                <a:cubicBezTo>
                  <a:pt x="12700" y="20637"/>
                  <a:pt x="25475" y="21708"/>
                  <a:pt x="38100" y="23812"/>
                </a:cubicBezTo>
                <a:cubicBezTo>
                  <a:pt x="50055" y="25804"/>
                  <a:pt x="60117" y="29564"/>
                  <a:pt x="71437" y="33337"/>
                </a:cubicBezTo>
                <a:cubicBezTo>
                  <a:pt x="90487" y="31750"/>
                  <a:pt x="109842" y="32324"/>
                  <a:pt x="128587" y="28575"/>
                </a:cubicBezTo>
                <a:cubicBezTo>
                  <a:pt x="134200" y="27452"/>
                  <a:pt x="137644" y="21375"/>
                  <a:pt x="142875" y="19050"/>
                </a:cubicBezTo>
                <a:cubicBezTo>
                  <a:pt x="152050" y="14972"/>
                  <a:pt x="161487" y="10770"/>
                  <a:pt x="171450" y="9525"/>
                </a:cubicBezTo>
                <a:cubicBezTo>
                  <a:pt x="211125" y="4565"/>
                  <a:pt x="209550" y="17561"/>
                  <a:pt x="209550" y="0"/>
                </a:cubicBezTo>
              </a:path>
            </a:pathLst>
          </a:cu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8CFE395-A3A0-4B86-9B33-2339115B3F9E}"/>
              </a:ext>
            </a:extLst>
          </p:cNvPr>
          <p:cNvSpPr txBox="1"/>
          <p:nvPr/>
        </p:nvSpPr>
        <p:spPr>
          <a:xfrm>
            <a:off x="489397" y="2764105"/>
            <a:ext cx="1511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9483658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60566" y="401637"/>
            <a:ext cx="9972126" cy="6054725"/>
            <a:chOff x="1586880" y="427750"/>
            <a:chExt cx="9972126" cy="6054725"/>
          </a:xfrm>
        </p:grpSpPr>
        <p:grpSp>
          <p:nvGrpSpPr>
            <p:cNvPr id="16" name="Group 15"/>
            <p:cNvGrpSpPr/>
            <p:nvPr/>
          </p:nvGrpSpPr>
          <p:grpSpPr>
            <a:xfrm>
              <a:off x="1586880" y="427750"/>
              <a:ext cx="9972126" cy="6054725"/>
              <a:chOff x="1597026" y="457201"/>
              <a:chExt cx="9972126" cy="6054725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597026" y="457201"/>
                <a:ext cx="9972126" cy="6054725"/>
                <a:chOff x="1597026" y="457201"/>
                <a:chExt cx="9972126" cy="6054725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1597026" y="457201"/>
                  <a:ext cx="9070975" cy="6054725"/>
                  <a:chOff x="1597026" y="457201"/>
                  <a:chExt cx="9070975" cy="6054725"/>
                </a:xfrm>
              </p:grpSpPr>
              <p:pic>
                <p:nvPicPr>
                  <p:cNvPr id="23555" name="Picture 1" descr="US_HABS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5663" b="2585"/>
                  <a:stretch>
                    <a:fillRect/>
                  </a:stretch>
                </p:blipFill>
                <p:spPr bwMode="auto">
                  <a:xfrm>
                    <a:off x="1597026" y="457201"/>
                    <a:ext cx="9070975" cy="60547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" name="Freeform 4"/>
                  <p:cNvSpPr/>
                  <p:nvPr/>
                </p:nvSpPr>
                <p:spPr>
                  <a:xfrm rot="21540000">
                    <a:off x="2701939" y="1146979"/>
                    <a:ext cx="50482" cy="978887"/>
                  </a:xfrm>
                  <a:custGeom>
                    <a:avLst/>
                    <a:gdLst>
                      <a:gd name="connsiteX0" fmla="*/ 53009 w 79513"/>
                      <a:gd name="connsiteY0" fmla="*/ 0 h 808383"/>
                      <a:gd name="connsiteX1" fmla="*/ 66261 w 79513"/>
                      <a:gd name="connsiteY1" fmla="*/ 159026 h 808383"/>
                      <a:gd name="connsiteX2" fmla="*/ 79513 w 79513"/>
                      <a:gd name="connsiteY2" fmla="*/ 251791 h 808383"/>
                      <a:gd name="connsiteX3" fmla="*/ 66261 w 79513"/>
                      <a:gd name="connsiteY3" fmla="*/ 410818 h 808383"/>
                      <a:gd name="connsiteX4" fmla="*/ 26504 w 79513"/>
                      <a:gd name="connsiteY4" fmla="*/ 530087 h 808383"/>
                      <a:gd name="connsiteX5" fmla="*/ 13252 w 79513"/>
                      <a:gd name="connsiteY5" fmla="*/ 569844 h 808383"/>
                      <a:gd name="connsiteX6" fmla="*/ 0 w 79513"/>
                      <a:gd name="connsiteY6" fmla="*/ 609600 h 808383"/>
                      <a:gd name="connsiteX7" fmla="*/ 13252 w 79513"/>
                      <a:gd name="connsiteY7" fmla="*/ 808383 h 808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9513" h="808383">
                        <a:moveTo>
                          <a:pt x="53009" y="0"/>
                        </a:moveTo>
                        <a:cubicBezTo>
                          <a:pt x="57426" y="53009"/>
                          <a:pt x="60693" y="106126"/>
                          <a:pt x="66261" y="159026"/>
                        </a:cubicBezTo>
                        <a:cubicBezTo>
                          <a:pt x="69531" y="190090"/>
                          <a:pt x="79513" y="220555"/>
                          <a:pt x="79513" y="251791"/>
                        </a:cubicBezTo>
                        <a:cubicBezTo>
                          <a:pt x="79513" y="304984"/>
                          <a:pt x="75006" y="358349"/>
                          <a:pt x="66261" y="410818"/>
                        </a:cubicBezTo>
                        <a:cubicBezTo>
                          <a:pt x="66258" y="410838"/>
                          <a:pt x="33133" y="510199"/>
                          <a:pt x="26504" y="530087"/>
                        </a:cubicBezTo>
                        <a:lnTo>
                          <a:pt x="13252" y="569844"/>
                        </a:lnTo>
                        <a:lnTo>
                          <a:pt x="0" y="609600"/>
                        </a:lnTo>
                        <a:lnTo>
                          <a:pt x="13252" y="808383"/>
                        </a:lnTo>
                      </a:path>
                    </a:pathLst>
                  </a:custGeom>
                  <a:noFill/>
                  <a:ln w="101600">
                    <a:solidFill>
                      <a:srgbClr val="0DC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" name="TextBox 2"/>
                <p:cNvSpPr txBox="1"/>
                <p:nvPr/>
              </p:nvSpPr>
              <p:spPr>
                <a:xfrm>
                  <a:off x="9727100" y="2743199"/>
                  <a:ext cx="1842052" cy="199028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rIns="0" rtlCol="0">
                  <a:spAutoFit/>
                </a:bodyPr>
                <a:lstStyle/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Amnesic Shellfish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Ciguatera 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Diarrhetic Shellfish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 smtClean="0"/>
                    <a:t>Neurotoxic </a:t>
                  </a:r>
                  <a:r>
                    <a:rPr lang="en-US" sz="1000" b="1" dirty="0"/>
                    <a:t>Shellfish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Paralytic Shellfish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Brown tide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CyanoHABs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Golden Algae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Karlodinium </a:t>
                  </a:r>
                </a:p>
              </p:txBody>
            </p:sp>
          </p:grpSp>
          <p:sp>
            <p:nvSpPr>
              <p:cNvPr id="23556" name="Freeform 8"/>
              <p:cNvSpPr>
                <a:spLocks/>
              </p:cNvSpPr>
              <p:nvPr/>
            </p:nvSpPr>
            <p:spPr bwMode="auto">
              <a:xfrm>
                <a:off x="7823201" y="1946275"/>
                <a:ext cx="252413" cy="139700"/>
              </a:xfrm>
              <a:custGeom>
                <a:avLst/>
                <a:gdLst>
                  <a:gd name="T0" fmla="*/ 0 w 252412"/>
                  <a:gd name="T1" fmla="*/ 95431 h 140494"/>
                  <a:gd name="T2" fmla="*/ 23815 w 252412"/>
                  <a:gd name="T3" fmla="*/ 79138 h 140494"/>
                  <a:gd name="T4" fmla="*/ 57157 w 252412"/>
                  <a:gd name="T5" fmla="*/ 72155 h 140494"/>
                  <a:gd name="T6" fmla="*/ 73828 w 252412"/>
                  <a:gd name="T7" fmla="*/ 62845 h 140494"/>
                  <a:gd name="T8" fmla="*/ 95261 w 252412"/>
                  <a:gd name="T9" fmla="*/ 72155 h 140494"/>
                  <a:gd name="T10" fmla="*/ 123840 w 252412"/>
                  <a:gd name="T11" fmla="*/ 72155 h 140494"/>
                  <a:gd name="T12" fmla="*/ 152422 w 252412"/>
                  <a:gd name="T13" fmla="*/ 62845 h 140494"/>
                  <a:gd name="T14" fmla="*/ 195289 w 252412"/>
                  <a:gd name="T15" fmla="*/ 30259 h 140494"/>
                  <a:gd name="T16" fmla="*/ 235776 w 252412"/>
                  <a:gd name="T17" fmla="*/ 2330 h 140494"/>
                  <a:gd name="T18" fmla="*/ 250065 w 252412"/>
                  <a:gd name="T19" fmla="*/ 0 h 140494"/>
                  <a:gd name="T20" fmla="*/ 252446 w 252412"/>
                  <a:gd name="T21" fmla="*/ 39570 h 140494"/>
                  <a:gd name="T22" fmla="*/ 245302 w 252412"/>
                  <a:gd name="T23" fmla="*/ 69827 h 140494"/>
                  <a:gd name="T24" fmla="*/ 219105 w 252412"/>
                  <a:gd name="T25" fmla="*/ 83792 h 140494"/>
                  <a:gd name="T26" fmla="*/ 195289 w 252412"/>
                  <a:gd name="T27" fmla="*/ 100085 h 140494"/>
                  <a:gd name="T28" fmla="*/ 173856 w 252412"/>
                  <a:gd name="T29" fmla="*/ 125689 h 140494"/>
                  <a:gd name="T30" fmla="*/ 135751 w 252412"/>
                  <a:gd name="T31" fmla="*/ 125689 h 140494"/>
                  <a:gd name="T32" fmla="*/ 109550 w 252412"/>
                  <a:gd name="T33" fmla="*/ 132672 h 140494"/>
                  <a:gd name="T34" fmla="*/ 83354 w 252412"/>
                  <a:gd name="T35" fmla="*/ 137326 h 140494"/>
                  <a:gd name="T36" fmla="*/ 59538 w 252412"/>
                  <a:gd name="T37" fmla="*/ 114051 h 140494"/>
                  <a:gd name="T38" fmla="*/ 0 w 252412"/>
                  <a:gd name="T39" fmla="*/ 95431 h 14049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52412"/>
                  <a:gd name="T61" fmla="*/ 0 h 140494"/>
                  <a:gd name="T62" fmla="*/ 252412 w 252412"/>
                  <a:gd name="T63" fmla="*/ 140494 h 14049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52412" h="140494">
                    <a:moveTo>
                      <a:pt x="0" y="97632"/>
                    </a:moveTo>
                    <a:lnTo>
                      <a:pt x="23812" y="80963"/>
                    </a:lnTo>
                    <a:lnTo>
                      <a:pt x="57150" y="73819"/>
                    </a:lnTo>
                    <a:lnTo>
                      <a:pt x="73819" y="64294"/>
                    </a:lnTo>
                    <a:lnTo>
                      <a:pt x="95250" y="73819"/>
                    </a:lnTo>
                    <a:lnTo>
                      <a:pt x="123825" y="73819"/>
                    </a:lnTo>
                    <a:lnTo>
                      <a:pt x="152400" y="64294"/>
                    </a:lnTo>
                    <a:lnTo>
                      <a:pt x="195262" y="30957"/>
                    </a:lnTo>
                    <a:lnTo>
                      <a:pt x="235744" y="2382"/>
                    </a:lnTo>
                    <a:lnTo>
                      <a:pt x="250031" y="0"/>
                    </a:lnTo>
                    <a:lnTo>
                      <a:pt x="252412" y="40482"/>
                    </a:lnTo>
                    <a:lnTo>
                      <a:pt x="245269" y="71438"/>
                    </a:lnTo>
                    <a:lnTo>
                      <a:pt x="219075" y="85725"/>
                    </a:lnTo>
                    <a:lnTo>
                      <a:pt x="195262" y="102394"/>
                    </a:lnTo>
                    <a:lnTo>
                      <a:pt x="173831" y="128588"/>
                    </a:lnTo>
                    <a:lnTo>
                      <a:pt x="135731" y="128588"/>
                    </a:lnTo>
                    <a:lnTo>
                      <a:pt x="109537" y="135732"/>
                    </a:lnTo>
                    <a:lnTo>
                      <a:pt x="83344" y="140494"/>
                    </a:lnTo>
                    <a:lnTo>
                      <a:pt x="59531" y="116682"/>
                    </a:lnTo>
                    <a:lnTo>
                      <a:pt x="0" y="97632"/>
                    </a:lnTo>
                    <a:close/>
                  </a:path>
                </a:pathLst>
              </a:custGeom>
              <a:solidFill>
                <a:srgbClr val="1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3566" name="Group 37"/>
              <p:cNvGrpSpPr>
                <a:grpSpLocks/>
              </p:cNvGrpSpPr>
              <p:nvPr/>
            </p:nvGrpSpPr>
            <p:grpSpPr bwMode="auto">
              <a:xfrm>
                <a:off x="5153025" y="4605339"/>
                <a:ext cx="2286000" cy="1787525"/>
                <a:chOff x="3581400" y="1371600"/>
                <a:chExt cx="2286000" cy="1787769"/>
              </a:xfrm>
            </p:grpSpPr>
            <p:pic>
              <p:nvPicPr>
                <p:cNvPr id="23572" name="Picture 38" descr="US_HABS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350" t="68034" r="35320" b="2585"/>
                <a:stretch>
                  <a:fillRect/>
                </a:stretch>
              </p:blipFill>
              <p:spPr bwMode="auto">
                <a:xfrm>
                  <a:off x="3581400" y="1371600"/>
                  <a:ext cx="2286000" cy="1787769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0" name="Freeform 39"/>
                <p:cNvSpPr/>
                <p:nvPr/>
              </p:nvSpPr>
              <p:spPr>
                <a:xfrm>
                  <a:off x="4114800" y="1619284"/>
                  <a:ext cx="266700" cy="357236"/>
                </a:xfrm>
                <a:custGeom>
                  <a:avLst/>
                  <a:gdLst>
                    <a:gd name="connsiteX0" fmla="*/ 223838 w 266700"/>
                    <a:gd name="connsiteY0" fmla="*/ 0 h 357188"/>
                    <a:gd name="connsiteX1" fmla="*/ 266700 w 266700"/>
                    <a:gd name="connsiteY1" fmla="*/ 128588 h 357188"/>
                    <a:gd name="connsiteX2" fmla="*/ 228600 w 266700"/>
                    <a:gd name="connsiteY2" fmla="*/ 142875 h 357188"/>
                    <a:gd name="connsiteX3" fmla="*/ 190500 w 266700"/>
                    <a:gd name="connsiteY3" fmla="*/ 157163 h 357188"/>
                    <a:gd name="connsiteX4" fmla="*/ 152400 w 266700"/>
                    <a:gd name="connsiteY4" fmla="*/ 180975 h 357188"/>
                    <a:gd name="connsiteX5" fmla="*/ 133350 w 266700"/>
                    <a:gd name="connsiteY5" fmla="*/ 214313 h 357188"/>
                    <a:gd name="connsiteX6" fmla="*/ 114300 w 266700"/>
                    <a:gd name="connsiteY6" fmla="*/ 252413 h 357188"/>
                    <a:gd name="connsiteX7" fmla="*/ 128588 w 266700"/>
                    <a:gd name="connsiteY7" fmla="*/ 314325 h 357188"/>
                    <a:gd name="connsiteX8" fmla="*/ 9525 w 266700"/>
                    <a:gd name="connsiteY8" fmla="*/ 357188 h 357188"/>
                    <a:gd name="connsiteX9" fmla="*/ 0 w 266700"/>
                    <a:gd name="connsiteY9" fmla="*/ 228600 h 357188"/>
                    <a:gd name="connsiteX10" fmla="*/ 28575 w 266700"/>
                    <a:gd name="connsiteY10" fmla="*/ 152400 h 357188"/>
                    <a:gd name="connsiteX11" fmla="*/ 57150 w 266700"/>
                    <a:gd name="connsiteY11" fmla="*/ 114300 h 357188"/>
                    <a:gd name="connsiteX12" fmla="*/ 76200 w 266700"/>
                    <a:gd name="connsiteY12" fmla="*/ 85725 h 357188"/>
                    <a:gd name="connsiteX13" fmla="*/ 147638 w 266700"/>
                    <a:gd name="connsiteY13" fmla="*/ 42863 h 357188"/>
                    <a:gd name="connsiteX14" fmla="*/ 176213 w 266700"/>
                    <a:gd name="connsiteY14" fmla="*/ 19050 h 357188"/>
                    <a:gd name="connsiteX15" fmla="*/ 223838 w 266700"/>
                    <a:gd name="connsiteY15" fmla="*/ 0 h 357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66700" h="357188">
                      <a:moveTo>
                        <a:pt x="223838" y="0"/>
                      </a:moveTo>
                      <a:lnTo>
                        <a:pt x="266700" y="128588"/>
                      </a:lnTo>
                      <a:lnTo>
                        <a:pt x="228600" y="142875"/>
                      </a:lnTo>
                      <a:lnTo>
                        <a:pt x="190500" y="157163"/>
                      </a:lnTo>
                      <a:lnTo>
                        <a:pt x="152400" y="180975"/>
                      </a:lnTo>
                      <a:lnTo>
                        <a:pt x="133350" y="214313"/>
                      </a:lnTo>
                      <a:lnTo>
                        <a:pt x="114300" y="252413"/>
                      </a:lnTo>
                      <a:lnTo>
                        <a:pt x="128588" y="314325"/>
                      </a:lnTo>
                      <a:lnTo>
                        <a:pt x="9525" y="357188"/>
                      </a:lnTo>
                      <a:lnTo>
                        <a:pt x="0" y="228600"/>
                      </a:lnTo>
                      <a:lnTo>
                        <a:pt x="28575" y="152400"/>
                      </a:lnTo>
                      <a:lnTo>
                        <a:pt x="57150" y="114300"/>
                      </a:lnTo>
                      <a:lnTo>
                        <a:pt x="76200" y="85725"/>
                      </a:lnTo>
                      <a:lnTo>
                        <a:pt x="147638" y="42863"/>
                      </a:lnTo>
                      <a:lnTo>
                        <a:pt x="176213" y="19050"/>
                      </a:lnTo>
                      <a:lnTo>
                        <a:pt x="22383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4352925" y="1581179"/>
                  <a:ext cx="352425" cy="252446"/>
                </a:xfrm>
                <a:custGeom>
                  <a:avLst/>
                  <a:gdLst>
                    <a:gd name="connsiteX0" fmla="*/ 0 w 352425"/>
                    <a:gd name="connsiteY0" fmla="*/ 42863 h 252413"/>
                    <a:gd name="connsiteX1" fmla="*/ 42863 w 352425"/>
                    <a:gd name="connsiteY1" fmla="*/ 142875 h 252413"/>
                    <a:gd name="connsiteX2" fmla="*/ 109538 w 352425"/>
                    <a:gd name="connsiteY2" fmla="*/ 128588 h 252413"/>
                    <a:gd name="connsiteX3" fmla="*/ 166688 w 352425"/>
                    <a:gd name="connsiteY3" fmla="*/ 142875 h 252413"/>
                    <a:gd name="connsiteX4" fmla="*/ 223838 w 352425"/>
                    <a:gd name="connsiteY4" fmla="*/ 152400 h 252413"/>
                    <a:gd name="connsiteX5" fmla="*/ 257175 w 352425"/>
                    <a:gd name="connsiteY5" fmla="*/ 180975 h 252413"/>
                    <a:gd name="connsiteX6" fmla="*/ 276225 w 352425"/>
                    <a:gd name="connsiteY6" fmla="*/ 214313 h 252413"/>
                    <a:gd name="connsiteX7" fmla="*/ 295275 w 352425"/>
                    <a:gd name="connsiteY7" fmla="*/ 252413 h 252413"/>
                    <a:gd name="connsiteX8" fmla="*/ 295275 w 352425"/>
                    <a:gd name="connsiteY8" fmla="*/ 252413 h 252413"/>
                    <a:gd name="connsiteX9" fmla="*/ 352425 w 352425"/>
                    <a:gd name="connsiteY9" fmla="*/ 104775 h 252413"/>
                    <a:gd name="connsiteX10" fmla="*/ 276225 w 352425"/>
                    <a:gd name="connsiteY10" fmla="*/ 38100 h 252413"/>
                    <a:gd name="connsiteX11" fmla="*/ 195263 w 352425"/>
                    <a:gd name="connsiteY11" fmla="*/ 0 h 252413"/>
                    <a:gd name="connsiteX12" fmla="*/ 100013 w 352425"/>
                    <a:gd name="connsiteY12" fmla="*/ 0 h 252413"/>
                    <a:gd name="connsiteX13" fmla="*/ 0 w 352425"/>
                    <a:gd name="connsiteY13" fmla="*/ 42863 h 252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2425" h="252413">
                      <a:moveTo>
                        <a:pt x="0" y="42863"/>
                      </a:moveTo>
                      <a:lnTo>
                        <a:pt x="42863" y="142875"/>
                      </a:lnTo>
                      <a:lnTo>
                        <a:pt x="109538" y="128588"/>
                      </a:lnTo>
                      <a:lnTo>
                        <a:pt x="166688" y="142875"/>
                      </a:lnTo>
                      <a:lnTo>
                        <a:pt x="223838" y="152400"/>
                      </a:lnTo>
                      <a:lnTo>
                        <a:pt x="257175" y="180975"/>
                      </a:lnTo>
                      <a:lnTo>
                        <a:pt x="276225" y="214313"/>
                      </a:lnTo>
                      <a:lnTo>
                        <a:pt x="295275" y="252413"/>
                      </a:lnTo>
                      <a:lnTo>
                        <a:pt x="295275" y="252413"/>
                      </a:lnTo>
                      <a:lnTo>
                        <a:pt x="352425" y="104775"/>
                      </a:lnTo>
                      <a:lnTo>
                        <a:pt x="276225" y="38100"/>
                      </a:lnTo>
                      <a:lnTo>
                        <a:pt x="195263" y="0"/>
                      </a:lnTo>
                      <a:lnTo>
                        <a:pt x="100013" y="0"/>
                      </a:lnTo>
                      <a:lnTo>
                        <a:pt x="0" y="4286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>
                  <a:off x="4662488" y="1681204"/>
                  <a:ext cx="266700" cy="204816"/>
                </a:xfrm>
                <a:custGeom>
                  <a:avLst/>
                  <a:gdLst>
                    <a:gd name="connsiteX0" fmla="*/ 0 w 266700"/>
                    <a:gd name="connsiteY0" fmla="*/ 147637 h 204787"/>
                    <a:gd name="connsiteX1" fmla="*/ 57150 w 266700"/>
                    <a:gd name="connsiteY1" fmla="*/ 4762 h 204787"/>
                    <a:gd name="connsiteX2" fmla="*/ 138112 w 266700"/>
                    <a:gd name="connsiteY2" fmla="*/ 0 h 204787"/>
                    <a:gd name="connsiteX3" fmla="*/ 176212 w 266700"/>
                    <a:gd name="connsiteY3" fmla="*/ 19050 h 204787"/>
                    <a:gd name="connsiteX4" fmla="*/ 238125 w 266700"/>
                    <a:gd name="connsiteY4" fmla="*/ 57150 h 204787"/>
                    <a:gd name="connsiteX5" fmla="*/ 261937 w 266700"/>
                    <a:gd name="connsiteY5" fmla="*/ 95250 h 204787"/>
                    <a:gd name="connsiteX6" fmla="*/ 266700 w 266700"/>
                    <a:gd name="connsiteY6" fmla="*/ 95250 h 204787"/>
                    <a:gd name="connsiteX7" fmla="*/ 204787 w 266700"/>
                    <a:gd name="connsiteY7" fmla="*/ 204787 h 204787"/>
                    <a:gd name="connsiteX8" fmla="*/ 157162 w 266700"/>
                    <a:gd name="connsiteY8" fmla="*/ 171450 h 204787"/>
                    <a:gd name="connsiteX9" fmla="*/ 147637 w 266700"/>
                    <a:gd name="connsiteY9" fmla="*/ 152400 h 204787"/>
                    <a:gd name="connsiteX10" fmla="*/ 119062 w 266700"/>
                    <a:gd name="connsiteY10" fmla="*/ 147637 h 204787"/>
                    <a:gd name="connsiteX11" fmla="*/ 90487 w 266700"/>
                    <a:gd name="connsiteY11" fmla="*/ 138112 h 204787"/>
                    <a:gd name="connsiteX12" fmla="*/ 76200 w 266700"/>
                    <a:gd name="connsiteY12" fmla="*/ 138112 h 204787"/>
                    <a:gd name="connsiteX13" fmla="*/ 0 w 266700"/>
                    <a:gd name="connsiteY13" fmla="*/ 147637 h 204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6700" h="204787">
                      <a:moveTo>
                        <a:pt x="0" y="147637"/>
                      </a:moveTo>
                      <a:lnTo>
                        <a:pt x="57150" y="4762"/>
                      </a:lnTo>
                      <a:lnTo>
                        <a:pt x="138112" y="0"/>
                      </a:lnTo>
                      <a:lnTo>
                        <a:pt x="176212" y="19050"/>
                      </a:lnTo>
                      <a:lnTo>
                        <a:pt x="238125" y="57150"/>
                      </a:lnTo>
                      <a:lnTo>
                        <a:pt x="261937" y="95250"/>
                      </a:lnTo>
                      <a:lnTo>
                        <a:pt x="266700" y="95250"/>
                      </a:lnTo>
                      <a:lnTo>
                        <a:pt x="204787" y="204787"/>
                      </a:lnTo>
                      <a:lnTo>
                        <a:pt x="157162" y="171450"/>
                      </a:lnTo>
                      <a:lnTo>
                        <a:pt x="147637" y="152400"/>
                      </a:lnTo>
                      <a:lnTo>
                        <a:pt x="119062" y="147637"/>
                      </a:lnTo>
                      <a:lnTo>
                        <a:pt x="90487" y="138112"/>
                      </a:lnTo>
                      <a:lnTo>
                        <a:pt x="76200" y="138112"/>
                      </a:lnTo>
                      <a:lnTo>
                        <a:pt x="0" y="1476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4872038" y="1766941"/>
                  <a:ext cx="414337" cy="323894"/>
                </a:xfrm>
                <a:custGeom>
                  <a:avLst/>
                  <a:gdLst>
                    <a:gd name="connsiteX0" fmla="*/ 0 w 414337"/>
                    <a:gd name="connsiteY0" fmla="*/ 114300 h 323850"/>
                    <a:gd name="connsiteX1" fmla="*/ 61912 w 414337"/>
                    <a:gd name="connsiteY1" fmla="*/ 4762 h 323850"/>
                    <a:gd name="connsiteX2" fmla="*/ 123825 w 414337"/>
                    <a:gd name="connsiteY2" fmla="*/ 0 h 323850"/>
                    <a:gd name="connsiteX3" fmla="*/ 180975 w 414337"/>
                    <a:gd name="connsiteY3" fmla="*/ 28575 h 323850"/>
                    <a:gd name="connsiteX4" fmla="*/ 238125 w 414337"/>
                    <a:gd name="connsiteY4" fmla="*/ 47625 h 323850"/>
                    <a:gd name="connsiteX5" fmla="*/ 280987 w 414337"/>
                    <a:gd name="connsiteY5" fmla="*/ 71437 h 323850"/>
                    <a:gd name="connsiteX6" fmla="*/ 333375 w 414337"/>
                    <a:gd name="connsiteY6" fmla="*/ 133350 h 323850"/>
                    <a:gd name="connsiteX7" fmla="*/ 309562 w 414337"/>
                    <a:gd name="connsiteY7" fmla="*/ 95250 h 323850"/>
                    <a:gd name="connsiteX8" fmla="*/ 376237 w 414337"/>
                    <a:gd name="connsiteY8" fmla="*/ 128587 h 323850"/>
                    <a:gd name="connsiteX9" fmla="*/ 400050 w 414337"/>
                    <a:gd name="connsiteY9" fmla="*/ 176212 h 323850"/>
                    <a:gd name="connsiteX10" fmla="*/ 414337 w 414337"/>
                    <a:gd name="connsiteY10" fmla="*/ 242887 h 323850"/>
                    <a:gd name="connsiteX11" fmla="*/ 290512 w 414337"/>
                    <a:gd name="connsiteY11" fmla="*/ 323850 h 323850"/>
                    <a:gd name="connsiteX12" fmla="*/ 295275 w 414337"/>
                    <a:gd name="connsiteY12" fmla="*/ 271462 h 323850"/>
                    <a:gd name="connsiteX13" fmla="*/ 252412 w 414337"/>
                    <a:gd name="connsiteY13" fmla="*/ 223837 h 323850"/>
                    <a:gd name="connsiteX14" fmla="*/ 223837 w 414337"/>
                    <a:gd name="connsiteY14" fmla="*/ 209550 h 323850"/>
                    <a:gd name="connsiteX15" fmla="*/ 204787 w 414337"/>
                    <a:gd name="connsiteY15" fmla="*/ 190500 h 323850"/>
                    <a:gd name="connsiteX16" fmla="*/ 166687 w 414337"/>
                    <a:gd name="connsiteY16" fmla="*/ 185737 h 323850"/>
                    <a:gd name="connsiteX17" fmla="*/ 157162 w 414337"/>
                    <a:gd name="connsiteY17" fmla="*/ 171450 h 323850"/>
                    <a:gd name="connsiteX18" fmla="*/ 128587 w 414337"/>
                    <a:gd name="connsiteY18" fmla="*/ 157162 h 323850"/>
                    <a:gd name="connsiteX19" fmla="*/ 90487 w 414337"/>
                    <a:gd name="connsiteY19" fmla="*/ 142875 h 323850"/>
                    <a:gd name="connsiteX20" fmla="*/ 76200 w 414337"/>
                    <a:gd name="connsiteY20" fmla="*/ 138112 h 323850"/>
                    <a:gd name="connsiteX21" fmla="*/ 0 w 414337"/>
                    <a:gd name="connsiteY21" fmla="*/ 114300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14337" h="323850">
                      <a:moveTo>
                        <a:pt x="0" y="114300"/>
                      </a:moveTo>
                      <a:lnTo>
                        <a:pt x="61912" y="4762"/>
                      </a:lnTo>
                      <a:lnTo>
                        <a:pt x="123825" y="0"/>
                      </a:lnTo>
                      <a:lnTo>
                        <a:pt x="180975" y="28575"/>
                      </a:lnTo>
                      <a:lnTo>
                        <a:pt x="238125" y="47625"/>
                      </a:lnTo>
                      <a:lnTo>
                        <a:pt x="280987" y="71437"/>
                      </a:lnTo>
                      <a:lnTo>
                        <a:pt x="333375" y="133350"/>
                      </a:lnTo>
                      <a:lnTo>
                        <a:pt x="309562" y="95250"/>
                      </a:lnTo>
                      <a:lnTo>
                        <a:pt x="376237" y="128587"/>
                      </a:lnTo>
                      <a:lnTo>
                        <a:pt x="400050" y="176212"/>
                      </a:lnTo>
                      <a:lnTo>
                        <a:pt x="414337" y="242887"/>
                      </a:lnTo>
                      <a:lnTo>
                        <a:pt x="290512" y="323850"/>
                      </a:lnTo>
                      <a:lnTo>
                        <a:pt x="295275" y="271462"/>
                      </a:lnTo>
                      <a:lnTo>
                        <a:pt x="252412" y="223837"/>
                      </a:lnTo>
                      <a:lnTo>
                        <a:pt x="223837" y="209550"/>
                      </a:lnTo>
                      <a:lnTo>
                        <a:pt x="204787" y="190500"/>
                      </a:lnTo>
                      <a:lnTo>
                        <a:pt x="166687" y="185737"/>
                      </a:lnTo>
                      <a:lnTo>
                        <a:pt x="157162" y="171450"/>
                      </a:lnTo>
                      <a:lnTo>
                        <a:pt x="128587" y="157162"/>
                      </a:lnTo>
                      <a:lnTo>
                        <a:pt x="90487" y="142875"/>
                      </a:lnTo>
                      <a:lnTo>
                        <a:pt x="76200" y="138112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4814888" y="2005098"/>
                  <a:ext cx="685800" cy="652552"/>
                </a:xfrm>
                <a:custGeom>
                  <a:avLst/>
                  <a:gdLst>
                    <a:gd name="connsiteX0" fmla="*/ 371475 w 685800"/>
                    <a:gd name="connsiteY0" fmla="*/ 85725 h 652462"/>
                    <a:gd name="connsiteX1" fmla="*/ 371475 w 685800"/>
                    <a:gd name="connsiteY1" fmla="*/ 85725 h 652462"/>
                    <a:gd name="connsiteX2" fmla="*/ 500062 w 685800"/>
                    <a:gd name="connsiteY2" fmla="*/ 0 h 652462"/>
                    <a:gd name="connsiteX3" fmla="*/ 542925 w 685800"/>
                    <a:gd name="connsiteY3" fmla="*/ 42862 h 652462"/>
                    <a:gd name="connsiteX4" fmla="*/ 595312 w 685800"/>
                    <a:gd name="connsiteY4" fmla="*/ 104775 h 652462"/>
                    <a:gd name="connsiteX5" fmla="*/ 642937 w 685800"/>
                    <a:gd name="connsiteY5" fmla="*/ 157162 h 652462"/>
                    <a:gd name="connsiteX6" fmla="*/ 676275 w 685800"/>
                    <a:gd name="connsiteY6" fmla="*/ 261937 h 652462"/>
                    <a:gd name="connsiteX7" fmla="*/ 685800 w 685800"/>
                    <a:gd name="connsiteY7" fmla="*/ 319087 h 652462"/>
                    <a:gd name="connsiteX8" fmla="*/ 642937 w 685800"/>
                    <a:gd name="connsiteY8" fmla="*/ 423862 h 652462"/>
                    <a:gd name="connsiteX9" fmla="*/ 585787 w 685800"/>
                    <a:gd name="connsiteY9" fmla="*/ 504825 h 652462"/>
                    <a:gd name="connsiteX10" fmla="*/ 523875 w 685800"/>
                    <a:gd name="connsiteY10" fmla="*/ 557212 h 652462"/>
                    <a:gd name="connsiteX11" fmla="*/ 395287 w 685800"/>
                    <a:gd name="connsiteY11" fmla="*/ 623887 h 652462"/>
                    <a:gd name="connsiteX12" fmla="*/ 309562 w 685800"/>
                    <a:gd name="connsiteY12" fmla="*/ 652462 h 652462"/>
                    <a:gd name="connsiteX13" fmla="*/ 180975 w 685800"/>
                    <a:gd name="connsiteY13" fmla="*/ 614362 h 652462"/>
                    <a:gd name="connsiteX14" fmla="*/ 109537 w 685800"/>
                    <a:gd name="connsiteY14" fmla="*/ 557212 h 652462"/>
                    <a:gd name="connsiteX15" fmla="*/ 33337 w 685800"/>
                    <a:gd name="connsiteY15" fmla="*/ 452437 h 652462"/>
                    <a:gd name="connsiteX16" fmla="*/ 9525 w 685800"/>
                    <a:gd name="connsiteY16" fmla="*/ 385762 h 652462"/>
                    <a:gd name="connsiteX17" fmla="*/ 0 w 685800"/>
                    <a:gd name="connsiteY17" fmla="*/ 300037 h 652462"/>
                    <a:gd name="connsiteX18" fmla="*/ 123825 w 685800"/>
                    <a:gd name="connsiteY18" fmla="*/ 209550 h 652462"/>
                    <a:gd name="connsiteX19" fmla="*/ 119062 w 685800"/>
                    <a:gd name="connsiteY19" fmla="*/ 257175 h 652462"/>
                    <a:gd name="connsiteX20" fmla="*/ 119062 w 685800"/>
                    <a:gd name="connsiteY20" fmla="*/ 261937 h 652462"/>
                    <a:gd name="connsiteX21" fmla="*/ 138112 w 685800"/>
                    <a:gd name="connsiteY21" fmla="*/ 323850 h 652462"/>
                    <a:gd name="connsiteX22" fmla="*/ 157162 w 685800"/>
                    <a:gd name="connsiteY22" fmla="*/ 352425 h 652462"/>
                    <a:gd name="connsiteX23" fmla="*/ 157162 w 685800"/>
                    <a:gd name="connsiteY23" fmla="*/ 352425 h 652462"/>
                    <a:gd name="connsiteX24" fmla="*/ 157162 w 685800"/>
                    <a:gd name="connsiteY24" fmla="*/ 409575 h 652462"/>
                    <a:gd name="connsiteX25" fmla="*/ 161925 w 685800"/>
                    <a:gd name="connsiteY25" fmla="*/ 376237 h 652462"/>
                    <a:gd name="connsiteX26" fmla="*/ 185737 w 685800"/>
                    <a:gd name="connsiteY26" fmla="*/ 442912 h 652462"/>
                    <a:gd name="connsiteX27" fmla="*/ 228600 w 685800"/>
                    <a:gd name="connsiteY27" fmla="*/ 481012 h 652462"/>
                    <a:gd name="connsiteX28" fmla="*/ 295275 w 685800"/>
                    <a:gd name="connsiteY28" fmla="*/ 500062 h 652462"/>
                    <a:gd name="connsiteX29" fmla="*/ 314325 w 685800"/>
                    <a:gd name="connsiteY29" fmla="*/ 504825 h 652462"/>
                    <a:gd name="connsiteX30" fmla="*/ 361950 w 685800"/>
                    <a:gd name="connsiteY30" fmla="*/ 495300 h 652462"/>
                    <a:gd name="connsiteX31" fmla="*/ 400050 w 685800"/>
                    <a:gd name="connsiteY31" fmla="*/ 466725 h 652462"/>
                    <a:gd name="connsiteX32" fmla="*/ 423862 w 685800"/>
                    <a:gd name="connsiteY32" fmla="*/ 447675 h 652462"/>
                    <a:gd name="connsiteX33" fmla="*/ 433387 w 685800"/>
                    <a:gd name="connsiteY33" fmla="*/ 428625 h 652462"/>
                    <a:gd name="connsiteX34" fmla="*/ 466725 w 685800"/>
                    <a:gd name="connsiteY34" fmla="*/ 414337 h 652462"/>
                    <a:gd name="connsiteX35" fmla="*/ 490537 w 685800"/>
                    <a:gd name="connsiteY35" fmla="*/ 390525 h 652462"/>
                    <a:gd name="connsiteX36" fmla="*/ 519112 w 685800"/>
                    <a:gd name="connsiteY36" fmla="*/ 357187 h 652462"/>
                    <a:gd name="connsiteX37" fmla="*/ 538162 w 685800"/>
                    <a:gd name="connsiteY37" fmla="*/ 333375 h 652462"/>
                    <a:gd name="connsiteX38" fmla="*/ 542925 w 685800"/>
                    <a:gd name="connsiteY38" fmla="*/ 304800 h 652462"/>
                    <a:gd name="connsiteX39" fmla="*/ 538162 w 685800"/>
                    <a:gd name="connsiteY39" fmla="*/ 271462 h 652462"/>
                    <a:gd name="connsiteX40" fmla="*/ 519112 w 685800"/>
                    <a:gd name="connsiteY40" fmla="*/ 219075 h 652462"/>
                    <a:gd name="connsiteX41" fmla="*/ 500062 w 685800"/>
                    <a:gd name="connsiteY41" fmla="*/ 185737 h 652462"/>
                    <a:gd name="connsiteX42" fmla="*/ 466725 w 685800"/>
                    <a:gd name="connsiteY42" fmla="*/ 157162 h 652462"/>
                    <a:gd name="connsiteX43" fmla="*/ 438150 w 685800"/>
                    <a:gd name="connsiteY43" fmla="*/ 128587 h 652462"/>
                    <a:gd name="connsiteX44" fmla="*/ 371475 w 685800"/>
                    <a:gd name="connsiteY44" fmla="*/ 85725 h 652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685800" h="652462">
                      <a:moveTo>
                        <a:pt x="371475" y="85725"/>
                      </a:moveTo>
                      <a:lnTo>
                        <a:pt x="371475" y="85725"/>
                      </a:lnTo>
                      <a:lnTo>
                        <a:pt x="500062" y="0"/>
                      </a:lnTo>
                      <a:lnTo>
                        <a:pt x="542925" y="42862"/>
                      </a:lnTo>
                      <a:lnTo>
                        <a:pt x="595312" y="104775"/>
                      </a:lnTo>
                      <a:lnTo>
                        <a:pt x="642937" y="157162"/>
                      </a:lnTo>
                      <a:lnTo>
                        <a:pt x="676275" y="261937"/>
                      </a:lnTo>
                      <a:lnTo>
                        <a:pt x="685800" y="319087"/>
                      </a:lnTo>
                      <a:lnTo>
                        <a:pt x="642937" y="423862"/>
                      </a:lnTo>
                      <a:lnTo>
                        <a:pt x="585787" y="504825"/>
                      </a:lnTo>
                      <a:lnTo>
                        <a:pt x="523875" y="557212"/>
                      </a:lnTo>
                      <a:lnTo>
                        <a:pt x="395287" y="623887"/>
                      </a:lnTo>
                      <a:lnTo>
                        <a:pt x="309562" y="652462"/>
                      </a:lnTo>
                      <a:lnTo>
                        <a:pt x="180975" y="614362"/>
                      </a:lnTo>
                      <a:lnTo>
                        <a:pt x="109537" y="557212"/>
                      </a:lnTo>
                      <a:lnTo>
                        <a:pt x="33337" y="452437"/>
                      </a:lnTo>
                      <a:lnTo>
                        <a:pt x="9525" y="385762"/>
                      </a:lnTo>
                      <a:lnTo>
                        <a:pt x="0" y="300037"/>
                      </a:lnTo>
                      <a:lnTo>
                        <a:pt x="123825" y="209550"/>
                      </a:lnTo>
                      <a:lnTo>
                        <a:pt x="119062" y="257175"/>
                      </a:lnTo>
                      <a:lnTo>
                        <a:pt x="119062" y="261937"/>
                      </a:lnTo>
                      <a:lnTo>
                        <a:pt x="138112" y="323850"/>
                      </a:lnTo>
                      <a:lnTo>
                        <a:pt x="157162" y="352425"/>
                      </a:lnTo>
                      <a:lnTo>
                        <a:pt x="157162" y="352425"/>
                      </a:lnTo>
                      <a:lnTo>
                        <a:pt x="157162" y="409575"/>
                      </a:lnTo>
                      <a:lnTo>
                        <a:pt x="161925" y="376237"/>
                      </a:lnTo>
                      <a:lnTo>
                        <a:pt x="185737" y="442912"/>
                      </a:lnTo>
                      <a:lnTo>
                        <a:pt x="228600" y="481012"/>
                      </a:lnTo>
                      <a:lnTo>
                        <a:pt x="295275" y="500062"/>
                      </a:lnTo>
                      <a:lnTo>
                        <a:pt x="314325" y="504825"/>
                      </a:lnTo>
                      <a:lnTo>
                        <a:pt x="361950" y="495300"/>
                      </a:lnTo>
                      <a:lnTo>
                        <a:pt x="400050" y="466725"/>
                      </a:lnTo>
                      <a:lnTo>
                        <a:pt x="423862" y="447675"/>
                      </a:lnTo>
                      <a:lnTo>
                        <a:pt x="433387" y="428625"/>
                      </a:lnTo>
                      <a:lnTo>
                        <a:pt x="466725" y="414337"/>
                      </a:lnTo>
                      <a:lnTo>
                        <a:pt x="490537" y="390525"/>
                      </a:lnTo>
                      <a:lnTo>
                        <a:pt x="519112" y="357187"/>
                      </a:lnTo>
                      <a:lnTo>
                        <a:pt x="538162" y="333375"/>
                      </a:lnTo>
                      <a:lnTo>
                        <a:pt x="542925" y="304800"/>
                      </a:lnTo>
                      <a:lnTo>
                        <a:pt x="538162" y="271462"/>
                      </a:lnTo>
                      <a:lnTo>
                        <a:pt x="519112" y="219075"/>
                      </a:lnTo>
                      <a:lnTo>
                        <a:pt x="500062" y="185737"/>
                      </a:lnTo>
                      <a:lnTo>
                        <a:pt x="466725" y="157162"/>
                      </a:lnTo>
                      <a:lnTo>
                        <a:pt x="438150" y="128587"/>
                      </a:lnTo>
                      <a:lnTo>
                        <a:pt x="371475" y="857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4505325" y="1990810"/>
                  <a:ext cx="438150" cy="328657"/>
                </a:xfrm>
                <a:custGeom>
                  <a:avLst/>
                  <a:gdLst>
                    <a:gd name="connsiteX0" fmla="*/ 285750 w 438150"/>
                    <a:gd name="connsiteY0" fmla="*/ 328613 h 328613"/>
                    <a:gd name="connsiteX1" fmla="*/ 285750 w 438150"/>
                    <a:gd name="connsiteY1" fmla="*/ 328613 h 328613"/>
                    <a:gd name="connsiteX2" fmla="*/ 361950 w 438150"/>
                    <a:gd name="connsiteY2" fmla="*/ 295275 h 328613"/>
                    <a:gd name="connsiteX3" fmla="*/ 376238 w 438150"/>
                    <a:gd name="connsiteY3" fmla="*/ 266700 h 328613"/>
                    <a:gd name="connsiteX4" fmla="*/ 390525 w 438150"/>
                    <a:gd name="connsiteY4" fmla="*/ 257175 h 328613"/>
                    <a:gd name="connsiteX5" fmla="*/ 409575 w 438150"/>
                    <a:gd name="connsiteY5" fmla="*/ 233363 h 328613"/>
                    <a:gd name="connsiteX6" fmla="*/ 419100 w 438150"/>
                    <a:gd name="connsiteY6" fmla="*/ 219075 h 328613"/>
                    <a:gd name="connsiteX7" fmla="*/ 433388 w 438150"/>
                    <a:gd name="connsiteY7" fmla="*/ 209550 h 328613"/>
                    <a:gd name="connsiteX8" fmla="*/ 438150 w 438150"/>
                    <a:gd name="connsiteY8" fmla="*/ 204788 h 328613"/>
                    <a:gd name="connsiteX9" fmla="*/ 400050 w 438150"/>
                    <a:gd name="connsiteY9" fmla="*/ 223838 h 328613"/>
                    <a:gd name="connsiteX10" fmla="*/ 366713 w 438150"/>
                    <a:gd name="connsiteY10" fmla="*/ 209550 h 328613"/>
                    <a:gd name="connsiteX11" fmla="*/ 314325 w 438150"/>
                    <a:gd name="connsiteY11" fmla="*/ 190500 h 328613"/>
                    <a:gd name="connsiteX12" fmla="*/ 295275 w 438150"/>
                    <a:gd name="connsiteY12" fmla="*/ 166688 h 328613"/>
                    <a:gd name="connsiteX13" fmla="*/ 285750 w 438150"/>
                    <a:gd name="connsiteY13" fmla="*/ 133350 h 328613"/>
                    <a:gd name="connsiteX14" fmla="*/ 266700 w 438150"/>
                    <a:gd name="connsiteY14" fmla="*/ 128588 h 328613"/>
                    <a:gd name="connsiteX15" fmla="*/ 219075 w 438150"/>
                    <a:gd name="connsiteY15" fmla="*/ 123825 h 328613"/>
                    <a:gd name="connsiteX16" fmla="*/ 157163 w 438150"/>
                    <a:gd name="connsiteY16" fmla="*/ 114300 h 328613"/>
                    <a:gd name="connsiteX17" fmla="*/ 138113 w 438150"/>
                    <a:gd name="connsiteY17" fmla="*/ 80963 h 328613"/>
                    <a:gd name="connsiteX18" fmla="*/ 114300 w 438150"/>
                    <a:gd name="connsiteY18" fmla="*/ 66675 h 328613"/>
                    <a:gd name="connsiteX19" fmla="*/ 95250 w 438150"/>
                    <a:gd name="connsiteY19" fmla="*/ 23813 h 328613"/>
                    <a:gd name="connsiteX20" fmla="*/ 76200 w 438150"/>
                    <a:gd name="connsiteY20" fmla="*/ 0 h 328613"/>
                    <a:gd name="connsiteX21" fmla="*/ 0 w 438150"/>
                    <a:gd name="connsiteY21" fmla="*/ 147638 h 328613"/>
                    <a:gd name="connsiteX22" fmla="*/ 38100 w 438150"/>
                    <a:gd name="connsiteY22" fmla="*/ 195263 h 328613"/>
                    <a:gd name="connsiteX23" fmla="*/ 119063 w 438150"/>
                    <a:gd name="connsiteY23" fmla="*/ 242888 h 328613"/>
                    <a:gd name="connsiteX24" fmla="*/ 180975 w 438150"/>
                    <a:gd name="connsiteY24" fmla="*/ 261938 h 328613"/>
                    <a:gd name="connsiteX25" fmla="*/ 195263 w 438150"/>
                    <a:gd name="connsiteY25" fmla="*/ 261938 h 328613"/>
                    <a:gd name="connsiteX26" fmla="*/ 285750 w 438150"/>
                    <a:gd name="connsiteY26" fmla="*/ 328613 h 328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38150" h="328613">
                      <a:moveTo>
                        <a:pt x="285750" y="328613"/>
                      </a:moveTo>
                      <a:lnTo>
                        <a:pt x="285750" y="328613"/>
                      </a:lnTo>
                      <a:cubicBezTo>
                        <a:pt x="311150" y="317500"/>
                        <a:pt x="337714" y="308739"/>
                        <a:pt x="361950" y="295275"/>
                      </a:cubicBezTo>
                      <a:cubicBezTo>
                        <a:pt x="376402" y="287246"/>
                        <a:pt x="367786" y="277265"/>
                        <a:pt x="376238" y="266700"/>
                      </a:cubicBezTo>
                      <a:cubicBezTo>
                        <a:pt x="379814" y="262231"/>
                        <a:pt x="385763" y="260350"/>
                        <a:pt x="390525" y="257175"/>
                      </a:cubicBezTo>
                      <a:cubicBezTo>
                        <a:pt x="399798" y="229360"/>
                        <a:pt x="388033" y="254906"/>
                        <a:pt x="409575" y="233363"/>
                      </a:cubicBezTo>
                      <a:cubicBezTo>
                        <a:pt x="413622" y="229315"/>
                        <a:pt x="415053" y="223122"/>
                        <a:pt x="419100" y="219075"/>
                      </a:cubicBezTo>
                      <a:cubicBezTo>
                        <a:pt x="423147" y="215028"/>
                        <a:pt x="428809" y="212984"/>
                        <a:pt x="433388" y="209550"/>
                      </a:cubicBezTo>
                      <a:cubicBezTo>
                        <a:pt x="435184" y="208203"/>
                        <a:pt x="436563" y="206375"/>
                        <a:pt x="438150" y="204788"/>
                      </a:cubicBezTo>
                      <a:lnTo>
                        <a:pt x="400050" y="223838"/>
                      </a:lnTo>
                      <a:lnTo>
                        <a:pt x="366713" y="209550"/>
                      </a:lnTo>
                      <a:lnTo>
                        <a:pt x="314325" y="190500"/>
                      </a:lnTo>
                      <a:lnTo>
                        <a:pt x="295275" y="166688"/>
                      </a:lnTo>
                      <a:lnTo>
                        <a:pt x="285750" y="133350"/>
                      </a:lnTo>
                      <a:lnTo>
                        <a:pt x="266700" y="128588"/>
                      </a:lnTo>
                      <a:lnTo>
                        <a:pt x="219075" y="123825"/>
                      </a:lnTo>
                      <a:lnTo>
                        <a:pt x="157163" y="114300"/>
                      </a:lnTo>
                      <a:lnTo>
                        <a:pt x="138113" y="80963"/>
                      </a:lnTo>
                      <a:lnTo>
                        <a:pt x="114300" y="66675"/>
                      </a:lnTo>
                      <a:lnTo>
                        <a:pt x="95250" y="23813"/>
                      </a:lnTo>
                      <a:lnTo>
                        <a:pt x="76200" y="0"/>
                      </a:lnTo>
                      <a:lnTo>
                        <a:pt x="0" y="147638"/>
                      </a:lnTo>
                      <a:lnTo>
                        <a:pt x="38100" y="195263"/>
                      </a:lnTo>
                      <a:lnTo>
                        <a:pt x="119063" y="242888"/>
                      </a:lnTo>
                      <a:lnTo>
                        <a:pt x="180975" y="261938"/>
                      </a:lnTo>
                      <a:lnTo>
                        <a:pt x="195263" y="261938"/>
                      </a:lnTo>
                      <a:lnTo>
                        <a:pt x="285750" y="32861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>
                  <a:off x="4119563" y="1933652"/>
                  <a:ext cx="452437" cy="223868"/>
                </a:xfrm>
                <a:custGeom>
                  <a:avLst/>
                  <a:gdLst>
                    <a:gd name="connsiteX0" fmla="*/ 361950 w 452437"/>
                    <a:gd name="connsiteY0" fmla="*/ 209550 h 223838"/>
                    <a:gd name="connsiteX1" fmla="*/ 452437 w 452437"/>
                    <a:gd name="connsiteY1" fmla="*/ 52388 h 223838"/>
                    <a:gd name="connsiteX2" fmla="*/ 395287 w 452437"/>
                    <a:gd name="connsiteY2" fmla="*/ 57150 h 223838"/>
                    <a:gd name="connsiteX3" fmla="*/ 357187 w 452437"/>
                    <a:gd name="connsiteY3" fmla="*/ 61913 h 223838"/>
                    <a:gd name="connsiteX4" fmla="*/ 328612 w 452437"/>
                    <a:gd name="connsiteY4" fmla="*/ 52388 h 223838"/>
                    <a:gd name="connsiteX5" fmla="*/ 290512 w 452437"/>
                    <a:gd name="connsiteY5" fmla="*/ 66675 h 223838"/>
                    <a:gd name="connsiteX6" fmla="*/ 257175 w 452437"/>
                    <a:gd name="connsiteY6" fmla="*/ 80963 h 223838"/>
                    <a:gd name="connsiteX7" fmla="*/ 209550 w 452437"/>
                    <a:gd name="connsiteY7" fmla="*/ 66675 h 223838"/>
                    <a:gd name="connsiteX8" fmla="*/ 180975 w 452437"/>
                    <a:gd name="connsiteY8" fmla="*/ 42863 h 223838"/>
                    <a:gd name="connsiteX9" fmla="*/ 157162 w 452437"/>
                    <a:gd name="connsiteY9" fmla="*/ 33338 h 223838"/>
                    <a:gd name="connsiteX10" fmla="*/ 142875 w 452437"/>
                    <a:gd name="connsiteY10" fmla="*/ 9525 h 223838"/>
                    <a:gd name="connsiteX11" fmla="*/ 138112 w 452437"/>
                    <a:gd name="connsiteY11" fmla="*/ 0 h 223838"/>
                    <a:gd name="connsiteX12" fmla="*/ 19050 w 452437"/>
                    <a:gd name="connsiteY12" fmla="*/ 42863 h 223838"/>
                    <a:gd name="connsiteX13" fmla="*/ 0 w 452437"/>
                    <a:gd name="connsiteY13" fmla="*/ 52388 h 223838"/>
                    <a:gd name="connsiteX14" fmla="*/ 76200 w 452437"/>
                    <a:gd name="connsiteY14" fmla="*/ 157163 h 223838"/>
                    <a:gd name="connsiteX15" fmla="*/ 161925 w 452437"/>
                    <a:gd name="connsiteY15" fmla="*/ 200025 h 223838"/>
                    <a:gd name="connsiteX16" fmla="*/ 223837 w 452437"/>
                    <a:gd name="connsiteY16" fmla="*/ 219075 h 223838"/>
                    <a:gd name="connsiteX17" fmla="*/ 290512 w 452437"/>
                    <a:gd name="connsiteY17" fmla="*/ 223838 h 223838"/>
                    <a:gd name="connsiteX18" fmla="*/ 361950 w 452437"/>
                    <a:gd name="connsiteY18" fmla="*/ 209550 h 223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2437" h="223838">
                      <a:moveTo>
                        <a:pt x="361950" y="209550"/>
                      </a:moveTo>
                      <a:lnTo>
                        <a:pt x="452437" y="52388"/>
                      </a:lnTo>
                      <a:lnTo>
                        <a:pt x="395287" y="57150"/>
                      </a:lnTo>
                      <a:lnTo>
                        <a:pt x="357187" y="61913"/>
                      </a:lnTo>
                      <a:lnTo>
                        <a:pt x="328612" y="52388"/>
                      </a:lnTo>
                      <a:lnTo>
                        <a:pt x="290512" y="66675"/>
                      </a:lnTo>
                      <a:lnTo>
                        <a:pt x="257175" y="80963"/>
                      </a:lnTo>
                      <a:lnTo>
                        <a:pt x="209550" y="66675"/>
                      </a:lnTo>
                      <a:lnTo>
                        <a:pt x="180975" y="42863"/>
                      </a:lnTo>
                      <a:lnTo>
                        <a:pt x="157162" y="33338"/>
                      </a:lnTo>
                      <a:lnTo>
                        <a:pt x="142875" y="9525"/>
                      </a:lnTo>
                      <a:lnTo>
                        <a:pt x="138112" y="0"/>
                      </a:lnTo>
                      <a:lnTo>
                        <a:pt x="19050" y="42863"/>
                      </a:lnTo>
                      <a:lnTo>
                        <a:pt x="0" y="52388"/>
                      </a:lnTo>
                      <a:lnTo>
                        <a:pt x="76200" y="157163"/>
                      </a:lnTo>
                      <a:lnTo>
                        <a:pt x="161925" y="200025"/>
                      </a:lnTo>
                      <a:lnTo>
                        <a:pt x="223837" y="219075"/>
                      </a:lnTo>
                      <a:lnTo>
                        <a:pt x="290512" y="223838"/>
                      </a:lnTo>
                      <a:lnTo>
                        <a:pt x="361950" y="2095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5095875" y="2233730"/>
                  <a:ext cx="85725" cy="100027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4273550" y="1439871"/>
                  <a:ext cx="1466850" cy="1474989"/>
                </a:xfrm>
                <a:custGeom>
                  <a:avLst/>
                  <a:gdLst>
                    <a:gd name="connsiteX0" fmla="*/ 99588 w 1466661"/>
                    <a:gd name="connsiteY0" fmla="*/ 226337 h 1475715"/>
                    <a:gd name="connsiteX1" fmla="*/ 307817 w 1466661"/>
                    <a:gd name="connsiteY1" fmla="*/ 226337 h 1475715"/>
                    <a:gd name="connsiteX2" fmla="*/ 506994 w 1466661"/>
                    <a:gd name="connsiteY2" fmla="*/ 325925 h 1475715"/>
                    <a:gd name="connsiteX3" fmla="*/ 787651 w 1466661"/>
                    <a:gd name="connsiteY3" fmla="*/ 425513 h 1475715"/>
                    <a:gd name="connsiteX4" fmla="*/ 959667 w 1466661"/>
                    <a:gd name="connsiteY4" fmla="*/ 534154 h 1475715"/>
                    <a:gd name="connsiteX5" fmla="*/ 1140736 w 1466661"/>
                    <a:gd name="connsiteY5" fmla="*/ 778598 h 1475715"/>
                    <a:gd name="connsiteX6" fmla="*/ 1158843 w 1466661"/>
                    <a:gd name="connsiteY6" fmla="*/ 914400 h 1475715"/>
                    <a:gd name="connsiteX7" fmla="*/ 1059255 w 1466661"/>
                    <a:gd name="connsiteY7" fmla="*/ 1050202 h 1475715"/>
                    <a:gd name="connsiteX8" fmla="*/ 796705 w 1466661"/>
                    <a:gd name="connsiteY8" fmla="*/ 1167897 h 1475715"/>
                    <a:gd name="connsiteX9" fmla="*/ 651849 w 1466661"/>
                    <a:gd name="connsiteY9" fmla="*/ 1013988 h 1475715"/>
                    <a:gd name="connsiteX10" fmla="*/ 506994 w 1466661"/>
                    <a:gd name="connsiteY10" fmla="*/ 778598 h 1475715"/>
                    <a:gd name="connsiteX11" fmla="*/ 325924 w 1466661"/>
                    <a:gd name="connsiteY11" fmla="*/ 706170 h 1475715"/>
                    <a:gd name="connsiteX12" fmla="*/ 190122 w 1466661"/>
                    <a:gd name="connsiteY12" fmla="*/ 968721 h 1475715"/>
                    <a:gd name="connsiteX13" fmla="*/ 506994 w 1466661"/>
                    <a:gd name="connsiteY13" fmla="*/ 1430448 h 1475715"/>
                    <a:gd name="connsiteX14" fmla="*/ 1113576 w 1466661"/>
                    <a:gd name="connsiteY14" fmla="*/ 1475715 h 1475715"/>
                    <a:gd name="connsiteX15" fmla="*/ 1466661 w 1466661"/>
                    <a:gd name="connsiteY15" fmla="*/ 1013988 h 1475715"/>
                    <a:gd name="connsiteX16" fmla="*/ 1339913 w 1466661"/>
                    <a:gd name="connsiteY16" fmla="*/ 398352 h 1475715"/>
                    <a:gd name="connsiteX17" fmla="*/ 787651 w 1466661"/>
                    <a:gd name="connsiteY17" fmla="*/ 81481 h 1475715"/>
                    <a:gd name="connsiteX18" fmla="*/ 244443 w 1466661"/>
                    <a:gd name="connsiteY18" fmla="*/ 0 h 1475715"/>
                    <a:gd name="connsiteX19" fmla="*/ 0 w 1466661"/>
                    <a:gd name="connsiteY19" fmla="*/ 0 h 1475715"/>
                    <a:gd name="connsiteX20" fmla="*/ 99588 w 1466661"/>
                    <a:gd name="connsiteY20" fmla="*/ 226337 h 1475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466661" h="1475715">
                      <a:moveTo>
                        <a:pt x="99588" y="226337"/>
                      </a:moveTo>
                      <a:lnTo>
                        <a:pt x="307817" y="226337"/>
                      </a:lnTo>
                      <a:lnTo>
                        <a:pt x="506994" y="325925"/>
                      </a:lnTo>
                      <a:lnTo>
                        <a:pt x="787651" y="425513"/>
                      </a:lnTo>
                      <a:lnTo>
                        <a:pt x="959667" y="534154"/>
                      </a:lnTo>
                      <a:lnTo>
                        <a:pt x="1140736" y="778598"/>
                      </a:lnTo>
                      <a:lnTo>
                        <a:pt x="1158843" y="914400"/>
                      </a:lnTo>
                      <a:lnTo>
                        <a:pt x="1059255" y="1050202"/>
                      </a:lnTo>
                      <a:lnTo>
                        <a:pt x="796705" y="1167897"/>
                      </a:lnTo>
                      <a:lnTo>
                        <a:pt x="651849" y="1013988"/>
                      </a:lnTo>
                      <a:lnTo>
                        <a:pt x="506994" y="778598"/>
                      </a:lnTo>
                      <a:lnTo>
                        <a:pt x="325924" y="706170"/>
                      </a:lnTo>
                      <a:lnTo>
                        <a:pt x="190122" y="968721"/>
                      </a:lnTo>
                      <a:lnTo>
                        <a:pt x="506994" y="1430448"/>
                      </a:lnTo>
                      <a:lnTo>
                        <a:pt x="1113576" y="1475715"/>
                      </a:lnTo>
                      <a:lnTo>
                        <a:pt x="1466661" y="1013988"/>
                      </a:lnTo>
                      <a:lnTo>
                        <a:pt x="1339913" y="398352"/>
                      </a:lnTo>
                      <a:lnTo>
                        <a:pt x="787651" y="81481"/>
                      </a:lnTo>
                      <a:lnTo>
                        <a:pt x="244443" y="0"/>
                      </a:lnTo>
                      <a:lnTo>
                        <a:pt x="0" y="0"/>
                      </a:lnTo>
                      <a:lnTo>
                        <a:pt x="99588" y="2263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>
                  <a:off x="3929063" y="1447810"/>
                  <a:ext cx="706437" cy="987560"/>
                </a:xfrm>
                <a:custGeom>
                  <a:avLst/>
                  <a:gdLst>
                    <a:gd name="connsiteX0" fmla="*/ 407406 w 706170"/>
                    <a:gd name="connsiteY0" fmla="*/ 217284 h 986828"/>
                    <a:gd name="connsiteX1" fmla="*/ 280657 w 706170"/>
                    <a:gd name="connsiteY1" fmla="*/ 334979 h 986828"/>
                    <a:gd name="connsiteX2" fmla="*/ 226337 w 706170"/>
                    <a:gd name="connsiteY2" fmla="*/ 443620 h 986828"/>
                    <a:gd name="connsiteX3" fmla="*/ 280657 w 706170"/>
                    <a:gd name="connsiteY3" fmla="*/ 543208 h 986828"/>
                    <a:gd name="connsiteX4" fmla="*/ 380246 w 706170"/>
                    <a:gd name="connsiteY4" fmla="*/ 642796 h 986828"/>
                    <a:gd name="connsiteX5" fmla="*/ 525101 w 706170"/>
                    <a:gd name="connsiteY5" fmla="*/ 642796 h 986828"/>
                    <a:gd name="connsiteX6" fmla="*/ 669956 w 706170"/>
                    <a:gd name="connsiteY6" fmla="*/ 697117 h 986828"/>
                    <a:gd name="connsiteX7" fmla="*/ 706170 w 706170"/>
                    <a:gd name="connsiteY7" fmla="*/ 787652 h 986828"/>
                    <a:gd name="connsiteX8" fmla="*/ 552261 w 706170"/>
                    <a:gd name="connsiteY8" fmla="*/ 986828 h 986828"/>
                    <a:gd name="connsiteX9" fmla="*/ 362139 w 706170"/>
                    <a:gd name="connsiteY9" fmla="*/ 932507 h 986828"/>
                    <a:gd name="connsiteX10" fmla="*/ 126748 w 706170"/>
                    <a:gd name="connsiteY10" fmla="*/ 796705 h 986828"/>
                    <a:gd name="connsiteX11" fmla="*/ 0 w 706170"/>
                    <a:gd name="connsiteY11" fmla="*/ 525101 h 986828"/>
                    <a:gd name="connsiteX12" fmla="*/ 36214 w 706170"/>
                    <a:gd name="connsiteY12" fmla="*/ 217284 h 986828"/>
                    <a:gd name="connsiteX13" fmla="*/ 190123 w 706170"/>
                    <a:gd name="connsiteY13" fmla="*/ 63375 h 986828"/>
                    <a:gd name="connsiteX14" fmla="*/ 362139 w 706170"/>
                    <a:gd name="connsiteY14" fmla="*/ 0 h 986828"/>
                    <a:gd name="connsiteX15" fmla="*/ 407406 w 706170"/>
                    <a:gd name="connsiteY15" fmla="*/ 217284 h 986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6170" h="986828">
                      <a:moveTo>
                        <a:pt x="407406" y="217284"/>
                      </a:moveTo>
                      <a:lnTo>
                        <a:pt x="280657" y="334979"/>
                      </a:lnTo>
                      <a:lnTo>
                        <a:pt x="226337" y="443620"/>
                      </a:lnTo>
                      <a:lnTo>
                        <a:pt x="280657" y="543208"/>
                      </a:lnTo>
                      <a:lnTo>
                        <a:pt x="380246" y="642796"/>
                      </a:lnTo>
                      <a:lnTo>
                        <a:pt x="525101" y="642796"/>
                      </a:lnTo>
                      <a:lnTo>
                        <a:pt x="669956" y="697117"/>
                      </a:lnTo>
                      <a:lnTo>
                        <a:pt x="706170" y="787652"/>
                      </a:lnTo>
                      <a:lnTo>
                        <a:pt x="552261" y="986828"/>
                      </a:lnTo>
                      <a:lnTo>
                        <a:pt x="362139" y="932507"/>
                      </a:lnTo>
                      <a:lnTo>
                        <a:pt x="126748" y="796705"/>
                      </a:lnTo>
                      <a:lnTo>
                        <a:pt x="0" y="525101"/>
                      </a:lnTo>
                      <a:lnTo>
                        <a:pt x="36214" y="217284"/>
                      </a:lnTo>
                      <a:lnTo>
                        <a:pt x="190123" y="63375"/>
                      </a:lnTo>
                      <a:lnTo>
                        <a:pt x="362139" y="0"/>
                      </a:lnTo>
                      <a:lnTo>
                        <a:pt x="407406" y="21728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5" name="Freeform 14"/>
              <p:cNvSpPr/>
              <p:nvPr/>
            </p:nvSpPr>
            <p:spPr>
              <a:xfrm>
                <a:off x="8075615" y="3976688"/>
                <a:ext cx="196848" cy="585786"/>
              </a:xfrm>
              <a:custGeom>
                <a:avLst/>
                <a:gdLst>
                  <a:gd name="connsiteX0" fmla="*/ 142875 w 203011"/>
                  <a:gd name="connsiteY0" fmla="*/ 0 h 590550"/>
                  <a:gd name="connsiteX1" fmla="*/ 200025 w 203011"/>
                  <a:gd name="connsiteY1" fmla="*/ 190500 h 590550"/>
                  <a:gd name="connsiteX2" fmla="*/ 190500 w 203011"/>
                  <a:gd name="connsiteY2" fmla="*/ 352425 h 590550"/>
                  <a:gd name="connsiteX3" fmla="*/ 152400 w 203011"/>
                  <a:gd name="connsiteY3" fmla="*/ 542925 h 590550"/>
                  <a:gd name="connsiteX4" fmla="*/ 0 w 203011"/>
                  <a:gd name="connsiteY4" fmla="*/ 59055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011" h="590550">
                    <a:moveTo>
                      <a:pt x="142875" y="0"/>
                    </a:moveTo>
                    <a:cubicBezTo>
                      <a:pt x="167481" y="65881"/>
                      <a:pt x="192088" y="131763"/>
                      <a:pt x="200025" y="190500"/>
                    </a:cubicBezTo>
                    <a:cubicBezTo>
                      <a:pt x="207963" y="249238"/>
                      <a:pt x="198438" y="293688"/>
                      <a:pt x="190500" y="352425"/>
                    </a:cubicBezTo>
                    <a:cubicBezTo>
                      <a:pt x="182563" y="411163"/>
                      <a:pt x="184150" y="503238"/>
                      <a:pt x="152400" y="542925"/>
                    </a:cubicBezTo>
                    <a:cubicBezTo>
                      <a:pt x="120650" y="582613"/>
                      <a:pt x="60325" y="586581"/>
                      <a:pt x="0" y="590550"/>
                    </a:cubicBezTo>
                  </a:path>
                </a:pathLst>
              </a:custGeom>
              <a:noFill/>
              <a:ln w="76200">
                <a:solidFill>
                  <a:srgbClr val="3853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ounded Rectangle 19"/>
            <p:cNvSpPr/>
            <p:nvPr/>
          </p:nvSpPr>
          <p:spPr>
            <a:xfrm rot="20124043">
              <a:off x="9375886" y="1616767"/>
              <a:ext cx="300037" cy="56610"/>
            </a:xfrm>
            <a:prstGeom prst="roundRect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 rot="18496617">
              <a:off x="9373770" y="1999877"/>
              <a:ext cx="115058" cy="45719"/>
            </a:xfrm>
            <a:prstGeom prst="roundRect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rot="15726163">
              <a:off x="8103952" y="3893183"/>
              <a:ext cx="103318" cy="45719"/>
            </a:xfrm>
            <a:prstGeom prst="ellipse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rot="14751082">
              <a:off x="7808121" y="4163915"/>
              <a:ext cx="182413" cy="45719"/>
            </a:xfrm>
            <a:prstGeom prst="ellipse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rot="8100000">
              <a:off x="7533223" y="3732173"/>
              <a:ext cx="45719" cy="101421"/>
            </a:xfrm>
            <a:prstGeom prst="ellipse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039547" y="4093105"/>
              <a:ext cx="88901" cy="88901"/>
            </a:xfrm>
            <a:prstGeom prst="ellipse">
              <a:avLst/>
            </a:prstGeom>
            <a:solidFill>
              <a:srgbClr val="6BA42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20992177">
              <a:off x="2778581" y="1008072"/>
              <a:ext cx="122040" cy="309563"/>
            </a:xfrm>
            <a:prstGeom prst="ellipse">
              <a:avLst/>
            </a:prstGeom>
            <a:solidFill>
              <a:srgbClr val="E60000"/>
            </a:solidFill>
            <a:ln>
              <a:solidFill>
                <a:srgbClr val="E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20400000">
              <a:off x="2756446" y="826948"/>
              <a:ext cx="102870" cy="248600"/>
            </a:xfrm>
            <a:prstGeom prst="ellipse">
              <a:avLst/>
            </a:prstGeom>
            <a:solidFill>
              <a:srgbClr val="99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/>
            <p:cNvSpPr/>
            <p:nvPr/>
          </p:nvSpPr>
          <p:spPr>
            <a:xfrm rot="21310775">
              <a:off x="8956270" y="2233133"/>
              <a:ext cx="168435" cy="116681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Parallelogram 55"/>
            <p:cNvSpPr/>
            <p:nvPr/>
          </p:nvSpPr>
          <p:spPr>
            <a:xfrm rot="21310775">
              <a:off x="9053143" y="2147704"/>
              <a:ext cx="196265" cy="152796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20439888">
              <a:off x="8941914" y="2168636"/>
              <a:ext cx="182413" cy="45719"/>
            </a:xfrm>
            <a:prstGeom prst="ellipse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979746" y="2074514"/>
              <a:ext cx="275735" cy="45719"/>
            </a:xfrm>
            <a:prstGeom prst="ellipse">
              <a:avLst/>
            </a:prstGeom>
            <a:solidFill>
              <a:srgbClr val="986E44"/>
            </a:solidFill>
            <a:ln>
              <a:solidFill>
                <a:srgbClr val="986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rot="4435952" flipV="1">
              <a:off x="8059427" y="3896184"/>
              <a:ext cx="101374" cy="45719"/>
            </a:xfrm>
            <a:prstGeom prst="ellipse">
              <a:avLst/>
            </a:prstGeom>
            <a:solidFill>
              <a:srgbClr val="986E44"/>
            </a:solidFill>
            <a:ln>
              <a:solidFill>
                <a:srgbClr val="986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rot="14383831">
              <a:off x="2981123" y="2606035"/>
              <a:ext cx="152542" cy="55636"/>
            </a:xfrm>
            <a:prstGeom prst="ellipse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rot="20439888">
              <a:off x="8615604" y="2539126"/>
              <a:ext cx="76703" cy="84409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rot="20439888">
              <a:off x="9339365" y="1972627"/>
              <a:ext cx="76703" cy="84409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 rot="17685835" flipV="1">
              <a:off x="8655837" y="2621490"/>
              <a:ext cx="284565" cy="94869"/>
            </a:xfrm>
            <a:prstGeom prst="ellipse">
              <a:avLst/>
            </a:prstGeom>
            <a:solidFill>
              <a:srgbClr val="595449"/>
            </a:solidFill>
            <a:ln>
              <a:solidFill>
                <a:srgbClr val="5954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rot="18848498">
              <a:off x="8005355" y="3419735"/>
              <a:ext cx="359992" cy="1154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rot="17226544" flipV="1">
              <a:off x="8052446" y="3452181"/>
              <a:ext cx="350813" cy="36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rot="20439888">
              <a:off x="8773872" y="2505866"/>
              <a:ext cx="76703" cy="84409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 rot="17554308" flipV="1">
              <a:off x="7694177" y="3955869"/>
              <a:ext cx="244673" cy="78777"/>
            </a:xfrm>
            <a:prstGeom prst="ellipse">
              <a:avLst/>
            </a:prstGeom>
            <a:solidFill>
              <a:srgbClr val="324B9A"/>
            </a:solidFill>
            <a:ln>
              <a:solidFill>
                <a:srgbClr val="324B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 rot="20439888">
              <a:off x="2965720" y="856521"/>
              <a:ext cx="76703" cy="84409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23"/>
          <p:cNvSpPr txBox="1">
            <a:spLocks noChangeArrowheads="1"/>
          </p:cNvSpPr>
          <p:nvPr/>
        </p:nvSpPr>
        <p:spPr bwMode="auto">
          <a:xfrm>
            <a:off x="8075746" y="1384113"/>
            <a:ext cx="766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201</a:t>
            </a:r>
            <a:endParaRPr lang="en-US" altLang="en-US" sz="18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72" name="TextBox 5"/>
          <p:cNvSpPr txBox="1">
            <a:spLocks noChangeArrowheads="1"/>
          </p:cNvSpPr>
          <p:nvPr/>
        </p:nvSpPr>
        <p:spPr bwMode="auto">
          <a:xfrm>
            <a:off x="8145657" y="4458102"/>
            <a:ext cx="7653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prstClr val="white"/>
                </a:solidFill>
                <a:cs typeface="Arial" panose="020B0604020202020204" pitchFamily="34" charset="0"/>
              </a:rPr>
              <a:t>2016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prstClr val="white"/>
                </a:solidFill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76" name="TextBox 22"/>
          <p:cNvSpPr txBox="1">
            <a:spLocks noChangeArrowheads="1"/>
          </p:cNvSpPr>
          <p:nvPr/>
        </p:nvSpPr>
        <p:spPr bwMode="auto">
          <a:xfrm>
            <a:off x="2000473" y="1671912"/>
            <a:ext cx="76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prstClr val="white"/>
                </a:solidFill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4839" y="6119651"/>
            <a:ext cx="783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7/24/20</a:t>
            </a:r>
            <a:endParaRPr lang="en-US" sz="1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2198285" y="2564975"/>
            <a:ext cx="916939" cy="1158240"/>
            <a:chOff x="10589608" y="4802424"/>
            <a:chExt cx="916939" cy="1158240"/>
          </a:xfrm>
          <a:solidFill>
            <a:schemeClr val="bg1"/>
          </a:solidFill>
        </p:grpSpPr>
        <p:sp>
          <p:nvSpPr>
            <p:cNvPr id="79" name="Explosion 1 78"/>
            <p:cNvSpPr>
              <a:spLocks noChangeAspect="1"/>
            </p:cNvSpPr>
            <p:nvPr/>
          </p:nvSpPr>
          <p:spPr bwMode="auto">
            <a:xfrm>
              <a:off x="10589608" y="4802424"/>
              <a:ext cx="916939" cy="1158240"/>
            </a:xfrm>
            <a:prstGeom prst="irregularSeal1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0" name="TextBox 5"/>
            <p:cNvSpPr txBox="1">
              <a:spLocks noChangeArrowheads="1"/>
            </p:cNvSpPr>
            <p:nvPr/>
          </p:nvSpPr>
          <p:spPr bwMode="auto">
            <a:xfrm>
              <a:off x="10706104" y="5195691"/>
              <a:ext cx="612114" cy="33855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6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2020</a:t>
              </a:r>
            </a:p>
          </p:txBody>
        </p: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EE42162C-F90A-495E-9DA9-8440677B23E2}"/>
              </a:ext>
            </a:extLst>
          </p:cNvPr>
          <p:cNvSpPr/>
          <p:nvPr/>
        </p:nvSpPr>
        <p:spPr>
          <a:xfrm>
            <a:off x="6977063" y="3690938"/>
            <a:ext cx="209558" cy="33337"/>
          </a:xfrm>
          <a:custGeom>
            <a:avLst/>
            <a:gdLst>
              <a:gd name="connsiteX0" fmla="*/ 0 w 209558"/>
              <a:gd name="connsiteY0" fmla="*/ 19050 h 33337"/>
              <a:gd name="connsiteX1" fmla="*/ 38100 w 209558"/>
              <a:gd name="connsiteY1" fmla="*/ 23812 h 33337"/>
              <a:gd name="connsiteX2" fmla="*/ 71437 w 209558"/>
              <a:gd name="connsiteY2" fmla="*/ 33337 h 33337"/>
              <a:gd name="connsiteX3" fmla="*/ 128587 w 209558"/>
              <a:gd name="connsiteY3" fmla="*/ 28575 h 33337"/>
              <a:gd name="connsiteX4" fmla="*/ 142875 w 209558"/>
              <a:gd name="connsiteY4" fmla="*/ 19050 h 33337"/>
              <a:gd name="connsiteX5" fmla="*/ 171450 w 209558"/>
              <a:gd name="connsiteY5" fmla="*/ 9525 h 33337"/>
              <a:gd name="connsiteX6" fmla="*/ 209550 w 209558"/>
              <a:gd name="connsiteY6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8" h="33337">
                <a:moveTo>
                  <a:pt x="0" y="19050"/>
                </a:moveTo>
                <a:cubicBezTo>
                  <a:pt x="12700" y="20637"/>
                  <a:pt x="25475" y="21708"/>
                  <a:pt x="38100" y="23812"/>
                </a:cubicBezTo>
                <a:cubicBezTo>
                  <a:pt x="50055" y="25804"/>
                  <a:pt x="60117" y="29564"/>
                  <a:pt x="71437" y="33337"/>
                </a:cubicBezTo>
                <a:cubicBezTo>
                  <a:pt x="90487" y="31750"/>
                  <a:pt x="109842" y="32324"/>
                  <a:pt x="128587" y="28575"/>
                </a:cubicBezTo>
                <a:cubicBezTo>
                  <a:pt x="134200" y="27452"/>
                  <a:pt x="137644" y="21375"/>
                  <a:pt x="142875" y="19050"/>
                </a:cubicBezTo>
                <a:cubicBezTo>
                  <a:pt x="152050" y="14972"/>
                  <a:pt x="161487" y="10770"/>
                  <a:pt x="171450" y="9525"/>
                </a:cubicBezTo>
                <a:cubicBezTo>
                  <a:pt x="211125" y="4565"/>
                  <a:pt x="209550" y="17561"/>
                  <a:pt x="209550" y="0"/>
                </a:cubicBezTo>
              </a:path>
            </a:pathLst>
          </a:cu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6A4472C-FFE9-42EC-A893-210D7799968E}"/>
              </a:ext>
            </a:extLst>
          </p:cNvPr>
          <p:cNvSpPr txBox="1"/>
          <p:nvPr/>
        </p:nvSpPr>
        <p:spPr>
          <a:xfrm>
            <a:off x="489397" y="2764105"/>
            <a:ext cx="1511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2020</a:t>
            </a:r>
          </a:p>
        </p:txBody>
      </p:sp>
      <p:sp>
        <p:nvSpPr>
          <p:cNvPr id="68" name="Explosion 1 67"/>
          <p:cNvSpPr>
            <a:spLocks noChangeAspect="1"/>
          </p:cNvSpPr>
          <p:nvPr/>
        </p:nvSpPr>
        <p:spPr bwMode="auto">
          <a:xfrm>
            <a:off x="9372504" y="1245907"/>
            <a:ext cx="941072" cy="1188720"/>
          </a:xfrm>
          <a:prstGeom prst="irregularSeal1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TextBox 21"/>
          <p:cNvSpPr txBox="1">
            <a:spLocks noChangeArrowheads="1"/>
          </p:cNvSpPr>
          <p:nvPr/>
        </p:nvSpPr>
        <p:spPr bwMode="auto">
          <a:xfrm>
            <a:off x="9454039" y="1631341"/>
            <a:ext cx="76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2020</a:t>
            </a:r>
            <a:endParaRPr lang="en-US" altLang="en-US" sz="18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2966118" y="5268912"/>
            <a:ext cx="1102444" cy="1271824"/>
            <a:chOff x="10589608" y="4802424"/>
            <a:chExt cx="916939" cy="1158240"/>
          </a:xfrm>
          <a:solidFill>
            <a:srgbClr val="FF0000"/>
          </a:solidFill>
        </p:grpSpPr>
        <p:sp>
          <p:nvSpPr>
            <p:cNvPr id="71" name="Explosion 1 70"/>
            <p:cNvSpPr>
              <a:spLocks noChangeAspect="1"/>
            </p:cNvSpPr>
            <p:nvPr/>
          </p:nvSpPr>
          <p:spPr bwMode="auto">
            <a:xfrm>
              <a:off x="10589608" y="4802424"/>
              <a:ext cx="916939" cy="1158240"/>
            </a:xfrm>
            <a:prstGeom prst="irregularSeal1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3" name="TextBox 5"/>
            <p:cNvSpPr txBox="1">
              <a:spLocks noChangeArrowheads="1"/>
            </p:cNvSpPr>
            <p:nvPr/>
          </p:nvSpPr>
          <p:spPr bwMode="auto">
            <a:xfrm>
              <a:off x="10778795" y="5195336"/>
              <a:ext cx="585151" cy="336348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800" b="1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2020</a:t>
              </a:r>
              <a:endParaRPr lang="en-US" altLang="en-US" sz="1800" b="1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83170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86880" y="427750"/>
            <a:ext cx="9972126" cy="6054725"/>
            <a:chOff x="1586880" y="427750"/>
            <a:chExt cx="9972126" cy="6054725"/>
          </a:xfrm>
        </p:grpSpPr>
        <p:grpSp>
          <p:nvGrpSpPr>
            <p:cNvPr id="16" name="Group 15"/>
            <p:cNvGrpSpPr/>
            <p:nvPr/>
          </p:nvGrpSpPr>
          <p:grpSpPr>
            <a:xfrm>
              <a:off x="1586880" y="427750"/>
              <a:ext cx="9972126" cy="6054725"/>
              <a:chOff x="1597026" y="457201"/>
              <a:chExt cx="9972126" cy="6054725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597026" y="457201"/>
                <a:ext cx="9972126" cy="6054725"/>
                <a:chOff x="1597026" y="457201"/>
                <a:chExt cx="9972126" cy="6054725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1597026" y="457201"/>
                  <a:ext cx="9070975" cy="6054725"/>
                  <a:chOff x="1597026" y="457201"/>
                  <a:chExt cx="9070975" cy="6054725"/>
                </a:xfrm>
              </p:grpSpPr>
              <p:pic>
                <p:nvPicPr>
                  <p:cNvPr id="23555" name="Picture 1" descr="US_HABS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5663" b="2585"/>
                  <a:stretch>
                    <a:fillRect/>
                  </a:stretch>
                </p:blipFill>
                <p:spPr bwMode="auto">
                  <a:xfrm>
                    <a:off x="1597026" y="457201"/>
                    <a:ext cx="9070975" cy="60547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" name="Freeform 4"/>
                  <p:cNvSpPr/>
                  <p:nvPr/>
                </p:nvSpPr>
                <p:spPr>
                  <a:xfrm rot="21540000">
                    <a:off x="2701939" y="1146979"/>
                    <a:ext cx="50482" cy="978887"/>
                  </a:xfrm>
                  <a:custGeom>
                    <a:avLst/>
                    <a:gdLst>
                      <a:gd name="connsiteX0" fmla="*/ 53009 w 79513"/>
                      <a:gd name="connsiteY0" fmla="*/ 0 h 808383"/>
                      <a:gd name="connsiteX1" fmla="*/ 66261 w 79513"/>
                      <a:gd name="connsiteY1" fmla="*/ 159026 h 808383"/>
                      <a:gd name="connsiteX2" fmla="*/ 79513 w 79513"/>
                      <a:gd name="connsiteY2" fmla="*/ 251791 h 808383"/>
                      <a:gd name="connsiteX3" fmla="*/ 66261 w 79513"/>
                      <a:gd name="connsiteY3" fmla="*/ 410818 h 808383"/>
                      <a:gd name="connsiteX4" fmla="*/ 26504 w 79513"/>
                      <a:gd name="connsiteY4" fmla="*/ 530087 h 808383"/>
                      <a:gd name="connsiteX5" fmla="*/ 13252 w 79513"/>
                      <a:gd name="connsiteY5" fmla="*/ 569844 h 808383"/>
                      <a:gd name="connsiteX6" fmla="*/ 0 w 79513"/>
                      <a:gd name="connsiteY6" fmla="*/ 609600 h 808383"/>
                      <a:gd name="connsiteX7" fmla="*/ 13252 w 79513"/>
                      <a:gd name="connsiteY7" fmla="*/ 808383 h 808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9513" h="808383">
                        <a:moveTo>
                          <a:pt x="53009" y="0"/>
                        </a:moveTo>
                        <a:cubicBezTo>
                          <a:pt x="57426" y="53009"/>
                          <a:pt x="60693" y="106126"/>
                          <a:pt x="66261" y="159026"/>
                        </a:cubicBezTo>
                        <a:cubicBezTo>
                          <a:pt x="69531" y="190090"/>
                          <a:pt x="79513" y="220555"/>
                          <a:pt x="79513" y="251791"/>
                        </a:cubicBezTo>
                        <a:cubicBezTo>
                          <a:pt x="79513" y="304984"/>
                          <a:pt x="75006" y="358349"/>
                          <a:pt x="66261" y="410818"/>
                        </a:cubicBezTo>
                        <a:cubicBezTo>
                          <a:pt x="66258" y="410838"/>
                          <a:pt x="33133" y="510199"/>
                          <a:pt x="26504" y="530087"/>
                        </a:cubicBezTo>
                        <a:lnTo>
                          <a:pt x="13252" y="569844"/>
                        </a:lnTo>
                        <a:lnTo>
                          <a:pt x="0" y="609600"/>
                        </a:lnTo>
                        <a:lnTo>
                          <a:pt x="13252" y="808383"/>
                        </a:lnTo>
                      </a:path>
                    </a:pathLst>
                  </a:custGeom>
                  <a:noFill/>
                  <a:ln w="101600">
                    <a:solidFill>
                      <a:srgbClr val="0DC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" name="TextBox 2"/>
                <p:cNvSpPr txBox="1"/>
                <p:nvPr/>
              </p:nvSpPr>
              <p:spPr>
                <a:xfrm>
                  <a:off x="9727100" y="2743199"/>
                  <a:ext cx="1842052" cy="199028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rIns="0" rtlCol="0">
                  <a:spAutoFit/>
                </a:bodyPr>
                <a:lstStyle/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Amnesic Shellfish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Ciguatera 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Diarrhetic Shellfish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 smtClean="0"/>
                    <a:t>Neurotoxic </a:t>
                  </a:r>
                  <a:r>
                    <a:rPr lang="en-US" sz="1000" b="1" dirty="0"/>
                    <a:t>Shellfish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Paralytic Shellfish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Brown tide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CyanoHABs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Golden Algae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Karlodinium </a:t>
                  </a:r>
                </a:p>
              </p:txBody>
            </p:sp>
          </p:grpSp>
          <p:sp>
            <p:nvSpPr>
              <p:cNvPr id="23556" name="Freeform 8"/>
              <p:cNvSpPr>
                <a:spLocks/>
              </p:cNvSpPr>
              <p:nvPr/>
            </p:nvSpPr>
            <p:spPr bwMode="auto">
              <a:xfrm>
                <a:off x="7823201" y="1946275"/>
                <a:ext cx="252413" cy="139700"/>
              </a:xfrm>
              <a:custGeom>
                <a:avLst/>
                <a:gdLst>
                  <a:gd name="T0" fmla="*/ 0 w 252412"/>
                  <a:gd name="T1" fmla="*/ 95431 h 140494"/>
                  <a:gd name="T2" fmla="*/ 23815 w 252412"/>
                  <a:gd name="T3" fmla="*/ 79138 h 140494"/>
                  <a:gd name="T4" fmla="*/ 57157 w 252412"/>
                  <a:gd name="T5" fmla="*/ 72155 h 140494"/>
                  <a:gd name="T6" fmla="*/ 73828 w 252412"/>
                  <a:gd name="T7" fmla="*/ 62845 h 140494"/>
                  <a:gd name="T8" fmla="*/ 95261 w 252412"/>
                  <a:gd name="T9" fmla="*/ 72155 h 140494"/>
                  <a:gd name="T10" fmla="*/ 123840 w 252412"/>
                  <a:gd name="T11" fmla="*/ 72155 h 140494"/>
                  <a:gd name="T12" fmla="*/ 152422 w 252412"/>
                  <a:gd name="T13" fmla="*/ 62845 h 140494"/>
                  <a:gd name="T14" fmla="*/ 195289 w 252412"/>
                  <a:gd name="T15" fmla="*/ 30259 h 140494"/>
                  <a:gd name="T16" fmla="*/ 235776 w 252412"/>
                  <a:gd name="T17" fmla="*/ 2330 h 140494"/>
                  <a:gd name="T18" fmla="*/ 250065 w 252412"/>
                  <a:gd name="T19" fmla="*/ 0 h 140494"/>
                  <a:gd name="T20" fmla="*/ 252446 w 252412"/>
                  <a:gd name="T21" fmla="*/ 39570 h 140494"/>
                  <a:gd name="T22" fmla="*/ 245302 w 252412"/>
                  <a:gd name="T23" fmla="*/ 69827 h 140494"/>
                  <a:gd name="T24" fmla="*/ 219105 w 252412"/>
                  <a:gd name="T25" fmla="*/ 83792 h 140494"/>
                  <a:gd name="T26" fmla="*/ 195289 w 252412"/>
                  <a:gd name="T27" fmla="*/ 100085 h 140494"/>
                  <a:gd name="T28" fmla="*/ 173856 w 252412"/>
                  <a:gd name="T29" fmla="*/ 125689 h 140494"/>
                  <a:gd name="T30" fmla="*/ 135751 w 252412"/>
                  <a:gd name="T31" fmla="*/ 125689 h 140494"/>
                  <a:gd name="T32" fmla="*/ 109550 w 252412"/>
                  <a:gd name="T33" fmla="*/ 132672 h 140494"/>
                  <a:gd name="T34" fmla="*/ 83354 w 252412"/>
                  <a:gd name="T35" fmla="*/ 137326 h 140494"/>
                  <a:gd name="T36" fmla="*/ 59538 w 252412"/>
                  <a:gd name="T37" fmla="*/ 114051 h 140494"/>
                  <a:gd name="T38" fmla="*/ 0 w 252412"/>
                  <a:gd name="T39" fmla="*/ 95431 h 14049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52412"/>
                  <a:gd name="T61" fmla="*/ 0 h 140494"/>
                  <a:gd name="T62" fmla="*/ 252412 w 252412"/>
                  <a:gd name="T63" fmla="*/ 140494 h 14049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52412" h="140494">
                    <a:moveTo>
                      <a:pt x="0" y="97632"/>
                    </a:moveTo>
                    <a:lnTo>
                      <a:pt x="23812" y="80963"/>
                    </a:lnTo>
                    <a:lnTo>
                      <a:pt x="57150" y="73819"/>
                    </a:lnTo>
                    <a:lnTo>
                      <a:pt x="73819" y="64294"/>
                    </a:lnTo>
                    <a:lnTo>
                      <a:pt x="95250" y="73819"/>
                    </a:lnTo>
                    <a:lnTo>
                      <a:pt x="123825" y="73819"/>
                    </a:lnTo>
                    <a:lnTo>
                      <a:pt x="152400" y="64294"/>
                    </a:lnTo>
                    <a:lnTo>
                      <a:pt x="195262" y="30957"/>
                    </a:lnTo>
                    <a:lnTo>
                      <a:pt x="235744" y="2382"/>
                    </a:lnTo>
                    <a:lnTo>
                      <a:pt x="250031" y="0"/>
                    </a:lnTo>
                    <a:lnTo>
                      <a:pt x="252412" y="40482"/>
                    </a:lnTo>
                    <a:lnTo>
                      <a:pt x="245269" y="71438"/>
                    </a:lnTo>
                    <a:lnTo>
                      <a:pt x="219075" y="85725"/>
                    </a:lnTo>
                    <a:lnTo>
                      <a:pt x="195262" y="102394"/>
                    </a:lnTo>
                    <a:lnTo>
                      <a:pt x="173831" y="128588"/>
                    </a:lnTo>
                    <a:lnTo>
                      <a:pt x="135731" y="128588"/>
                    </a:lnTo>
                    <a:lnTo>
                      <a:pt x="109537" y="135732"/>
                    </a:lnTo>
                    <a:lnTo>
                      <a:pt x="83344" y="140494"/>
                    </a:lnTo>
                    <a:lnTo>
                      <a:pt x="59531" y="116682"/>
                    </a:lnTo>
                    <a:lnTo>
                      <a:pt x="0" y="97632"/>
                    </a:lnTo>
                    <a:close/>
                  </a:path>
                </a:pathLst>
              </a:custGeom>
              <a:solidFill>
                <a:srgbClr val="1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3566" name="Group 37"/>
              <p:cNvGrpSpPr>
                <a:grpSpLocks/>
              </p:cNvGrpSpPr>
              <p:nvPr/>
            </p:nvGrpSpPr>
            <p:grpSpPr bwMode="auto">
              <a:xfrm>
                <a:off x="5153025" y="4605339"/>
                <a:ext cx="2286000" cy="1787525"/>
                <a:chOff x="3581400" y="1371600"/>
                <a:chExt cx="2286000" cy="1787769"/>
              </a:xfrm>
            </p:grpSpPr>
            <p:pic>
              <p:nvPicPr>
                <p:cNvPr id="23572" name="Picture 38" descr="US_HABS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350" t="68034" r="35320" b="2585"/>
                <a:stretch>
                  <a:fillRect/>
                </a:stretch>
              </p:blipFill>
              <p:spPr bwMode="auto">
                <a:xfrm>
                  <a:off x="3581400" y="1371600"/>
                  <a:ext cx="2286000" cy="1787769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0" name="Freeform 39"/>
                <p:cNvSpPr/>
                <p:nvPr/>
              </p:nvSpPr>
              <p:spPr>
                <a:xfrm>
                  <a:off x="4114800" y="1619284"/>
                  <a:ext cx="266700" cy="357236"/>
                </a:xfrm>
                <a:custGeom>
                  <a:avLst/>
                  <a:gdLst>
                    <a:gd name="connsiteX0" fmla="*/ 223838 w 266700"/>
                    <a:gd name="connsiteY0" fmla="*/ 0 h 357188"/>
                    <a:gd name="connsiteX1" fmla="*/ 266700 w 266700"/>
                    <a:gd name="connsiteY1" fmla="*/ 128588 h 357188"/>
                    <a:gd name="connsiteX2" fmla="*/ 228600 w 266700"/>
                    <a:gd name="connsiteY2" fmla="*/ 142875 h 357188"/>
                    <a:gd name="connsiteX3" fmla="*/ 190500 w 266700"/>
                    <a:gd name="connsiteY3" fmla="*/ 157163 h 357188"/>
                    <a:gd name="connsiteX4" fmla="*/ 152400 w 266700"/>
                    <a:gd name="connsiteY4" fmla="*/ 180975 h 357188"/>
                    <a:gd name="connsiteX5" fmla="*/ 133350 w 266700"/>
                    <a:gd name="connsiteY5" fmla="*/ 214313 h 357188"/>
                    <a:gd name="connsiteX6" fmla="*/ 114300 w 266700"/>
                    <a:gd name="connsiteY6" fmla="*/ 252413 h 357188"/>
                    <a:gd name="connsiteX7" fmla="*/ 128588 w 266700"/>
                    <a:gd name="connsiteY7" fmla="*/ 314325 h 357188"/>
                    <a:gd name="connsiteX8" fmla="*/ 9525 w 266700"/>
                    <a:gd name="connsiteY8" fmla="*/ 357188 h 357188"/>
                    <a:gd name="connsiteX9" fmla="*/ 0 w 266700"/>
                    <a:gd name="connsiteY9" fmla="*/ 228600 h 357188"/>
                    <a:gd name="connsiteX10" fmla="*/ 28575 w 266700"/>
                    <a:gd name="connsiteY10" fmla="*/ 152400 h 357188"/>
                    <a:gd name="connsiteX11" fmla="*/ 57150 w 266700"/>
                    <a:gd name="connsiteY11" fmla="*/ 114300 h 357188"/>
                    <a:gd name="connsiteX12" fmla="*/ 76200 w 266700"/>
                    <a:gd name="connsiteY12" fmla="*/ 85725 h 357188"/>
                    <a:gd name="connsiteX13" fmla="*/ 147638 w 266700"/>
                    <a:gd name="connsiteY13" fmla="*/ 42863 h 357188"/>
                    <a:gd name="connsiteX14" fmla="*/ 176213 w 266700"/>
                    <a:gd name="connsiteY14" fmla="*/ 19050 h 357188"/>
                    <a:gd name="connsiteX15" fmla="*/ 223838 w 266700"/>
                    <a:gd name="connsiteY15" fmla="*/ 0 h 357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66700" h="357188">
                      <a:moveTo>
                        <a:pt x="223838" y="0"/>
                      </a:moveTo>
                      <a:lnTo>
                        <a:pt x="266700" y="128588"/>
                      </a:lnTo>
                      <a:lnTo>
                        <a:pt x="228600" y="142875"/>
                      </a:lnTo>
                      <a:lnTo>
                        <a:pt x="190500" y="157163"/>
                      </a:lnTo>
                      <a:lnTo>
                        <a:pt x="152400" y="180975"/>
                      </a:lnTo>
                      <a:lnTo>
                        <a:pt x="133350" y="214313"/>
                      </a:lnTo>
                      <a:lnTo>
                        <a:pt x="114300" y="252413"/>
                      </a:lnTo>
                      <a:lnTo>
                        <a:pt x="128588" y="314325"/>
                      </a:lnTo>
                      <a:lnTo>
                        <a:pt x="9525" y="357188"/>
                      </a:lnTo>
                      <a:lnTo>
                        <a:pt x="0" y="228600"/>
                      </a:lnTo>
                      <a:lnTo>
                        <a:pt x="28575" y="152400"/>
                      </a:lnTo>
                      <a:lnTo>
                        <a:pt x="57150" y="114300"/>
                      </a:lnTo>
                      <a:lnTo>
                        <a:pt x="76200" y="85725"/>
                      </a:lnTo>
                      <a:lnTo>
                        <a:pt x="147638" y="42863"/>
                      </a:lnTo>
                      <a:lnTo>
                        <a:pt x="176213" y="19050"/>
                      </a:lnTo>
                      <a:lnTo>
                        <a:pt x="22383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4352925" y="1581179"/>
                  <a:ext cx="352425" cy="252446"/>
                </a:xfrm>
                <a:custGeom>
                  <a:avLst/>
                  <a:gdLst>
                    <a:gd name="connsiteX0" fmla="*/ 0 w 352425"/>
                    <a:gd name="connsiteY0" fmla="*/ 42863 h 252413"/>
                    <a:gd name="connsiteX1" fmla="*/ 42863 w 352425"/>
                    <a:gd name="connsiteY1" fmla="*/ 142875 h 252413"/>
                    <a:gd name="connsiteX2" fmla="*/ 109538 w 352425"/>
                    <a:gd name="connsiteY2" fmla="*/ 128588 h 252413"/>
                    <a:gd name="connsiteX3" fmla="*/ 166688 w 352425"/>
                    <a:gd name="connsiteY3" fmla="*/ 142875 h 252413"/>
                    <a:gd name="connsiteX4" fmla="*/ 223838 w 352425"/>
                    <a:gd name="connsiteY4" fmla="*/ 152400 h 252413"/>
                    <a:gd name="connsiteX5" fmla="*/ 257175 w 352425"/>
                    <a:gd name="connsiteY5" fmla="*/ 180975 h 252413"/>
                    <a:gd name="connsiteX6" fmla="*/ 276225 w 352425"/>
                    <a:gd name="connsiteY6" fmla="*/ 214313 h 252413"/>
                    <a:gd name="connsiteX7" fmla="*/ 295275 w 352425"/>
                    <a:gd name="connsiteY7" fmla="*/ 252413 h 252413"/>
                    <a:gd name="connsiteX8" fmla="*/ 295275 w 352425"/>
                    <a:gd name="connsiteY8" fmla="*/ 252413 h 252413"/>
                    <a:gd name="connsiteX9" fmla="*/ 352425 w 352425"/>
                    <a:gd name="connsiteY9" fmla="*/ 104775 h 252413"/>
                    <a:gd name="connsiteX10" fmla="*/ 276225 w 352425"/>
                    <a:gd name="connsiteY10" fmla="*/ 38100 h 252413"/>
                    <a:gd name="connsiteX11" fmla="*/ 195263 w 352425"/>
                    <a:gd name="connsiteY11" fmla="*/ 0 h 252413"/>
                    <a:gd name="connsiteX12" fmla="*/ 100013 w 352425"/>
                    <a:gd name="connsiteY12" fmla="*/ 0 h 252413"/>
                    <a:gd name="connsiteX13" fmla="*/ 0 w 352425"/>
                    <a:gd name="connsiteY13" fmla="*/ 42863 h 252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2425" h="252413">
                      <a:moveTo>
                        <a:pt x="0" y="42863"/>
                      </a:moveTo>
                      <a:lnTo>
                        <a:pt x="42863" y="142875"/>
                      </a:lnTo>
                      <a:lnTo>
                        <a:pt x="109538" y="128588"/>
                      </a:lnTo>
                      <a:lnTo>
                        <a:pt x="166688" y="142875"/>
                      </a:lnTo>
                      <a:lnTo>
                        <a:pt x="223838" y="152400"/>
                      </a:lnTo>
                      <a:lnTo>
                        <a:pt x="257175" y="180975"/>
                      </a:lnTo>
                      <a:lnTo>
                        <a:pt x="276225" y="214313"/>
                      </a:lnTo>
                      <a:lnTo>
                        <a:pt x="295275" y="252413"/>
                      </a:lnTo>
                      <a:lnTo>
                        <a:pt x="295275" y="252413"/>
                      </a:lnTo>
                      <a:lnTo>
                        <a:pt x="352425" y="104775"/>
                      </a:lnTo>
                      <a:lnTo>
                        <a:pt x="276225" y="38100"/>
                      </a:lnTo>
                      <a:lnTo>
                        <a:pt x="195263" y="0"/>
                      </a:lnTo>
                      <a:lnTo>
                        <a:pt x="100013" y="0"/>
                      </a:lnTo>
                      <a:lnTo>
                        <a:pt x="0" y="4286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>
                  <a:off x="4662488" y="1681204"/>
                  <a:ext cx="266700" cy="204816"/>
                </a:xfrm>
                <a:custGeom>
                  <a:avLst/>
                  <a:gdLst>
                    <a:gd name="connsiteX0" fmla="*/ 0 w 266700"/>
                    <a:gd name="connsiteY0" fmla="*/ 147637 h 204787"/>
                    <a:gd name="connsiteX1" fmla="*/ 57150 w 266700"/>
                    <a:gd name="connsiteY1" fmla="*/ 4762 h 204787"/>
                    <a:gd name="connsiteX2" fmla="*/ 138112 w 266700"/>
                    <a:gd name="connsiteY2" fmla="*/ 0 h 204787"/>
                    <a:gd name="connsiteX3" fmla="*/ 176212 w 266700"/>
                    <a:gd name="connsiteY3" fmla="*/ 19050 h 204787"/>
                    <a:gd name="connsiteX4" fmla="*/ 238125 w 266700"/>
                    <a:gd name="connsiteY4" fmla="*/ 57150 h 204787"/>
                    <a:gd name="connsiteX5" fmla="*/ 261937 w 266700"/>
                    <a:gd name="connsiteY5" fmla="*/ 95250 h 204787"/>
                    <a:gd name="connsiteX6" fmla="*/ 266700 w 266700"/>
                    <a:gd name="connsiteY6" fmla="*/ 95250 h 204787"/>
                    <a:gd name="connsiteX7" fmla="*/ 204787 w 266700"/>
                    <a:gd name="connsiteY7" fmla="*/ 204787 h 204787"/>
                    <a:gd name="connsiteX8" fmla="*/ 157162 w 266700"/>
                    <a:gd name="connsiteY8" fmla="*/ 171450 h 204787"/>
                    <a:gd name="connsiteX9" fmla="*/ 147637 w 266700"/>
                    <a:gd name="connsiteY9" fmla="*/ 152400 h 204787"/>
                    <a:gd name="connsiteX10" fmla="*/ 119062 w 266700"/>
                    <a:gd name="connsiteY10" fmla="*/ 147637 h 204787"/>
                    <a:gd name="connsiteX11" fmla="*/ 90487 w 266700"/>
                    <a:gd name="connsiteY11" fmla="*/ 138112 h 204787"/>
                    <a:gd name="connsiteX12" fmla="*/ 76200 w 266700"/>
                    <a:gd name="connsiteY12" fmla="*/ 138112 h 204787"/>
                    <a:gd name="connsiteX13" fmla="*/ 0 w 266700"/>
                    <a:gd name="connsiteY13" fmla="*/ 147637 h 204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6700" h="204787">
                      <a:moveTo>
                        <a:pt x="0" y="147637"/>
                      </a:moveTo>
                      <a:lnTo>
                        <a:pt x="57150" y="4762"/>
                      </a:lnTo>
                      <a:lnTo>
                        <a:pt x="138112" y="0"/>
                      </a:lnTo>
                      <a:lnTo>
                        <a:pt x="176212" y="19050"/>
                      </a:lnTo>
                      <a:lnTo>
                        <a:pt x="238125" y="57150"/>
                      </a:lnTo>
                      <a:lnTo>
                        <a:pt x="261937" y="95250"/>
                      </a:lnTo>
                      <a:lnTo>
                        <a:pt x="266700" y="95250"/>
                      </a:lnTo>
                      <a:lnTo>
                        <a:pt x="204787" y="204787"/>
                      </a:lnTo>
                      <a:lnTo>
                        <a:pt x="157162" y="171450"/>
                      </a:lnTo>
                      <a:lnTo>
                        <a:pt x="147637" y="152400"/>
                      </a:lnTo>
                      <a:lnTo>
                        <a:pt x="119062" y="147637"/>
                      </a:lnTo>
                      <a:lnTo>
                        <a:pt x="90487" y="138112"/>
                      </a:lnTo>
                      <a:lnTo>
                        <a:pt x="76200" y="138112"/>
                      </a:lnTo>
                      <a:lnTo>
                        <a:pt x="0" y="1476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4872038" y="1766941"/>
                  <a:ext cx="414337" cy="323894"/>
                </a:xfrm>
                <a:custGeom>
                  <a:avLst/>
                  <a:gdLst>
                    <a:gd name="connsiteX0" fmla="*/ 0 w 414337"/>
                    <a:gd name="connsiteY0" fmla="*/ 114300 h 323850"/>
                    <a:gd name="connsiteX1" fmla="*/ 61912 w 414337"/>
                    <a:gd name="connsiteY1" fmla="*/ 4762 h 323850"/>
                    <a:gd name="connsiteX2" fmla="*/ 123825 w 414337"/>
                    <a:gd name="connsiteY2" fmla="*/ 0 h 323850"/>
                    <a:gd name="connsiteX3" fmla="*/ 180975 w 414337"/>
                    <a:gd name="connsiteY3" fmla="*/ 28575 h 323850"/>
                    <a:gd name="connsiteX4" fmla="*/ 238125 w 414337"/>
                    <a:gd name="connsiteY4" fmla="*/ 47625 h 323850"/>
                    <a:gd name="connsiteX5" fmla="*/ 280987 w 414337"/>
                    <a:gd name="connsiteY5" fmla="*/ 71437 h 323850"/>
                    <a:gd name="connsiteX6" fmla="*/ 333375 w 414337"/>
                    <a:gd name="connsiteY6" fmla="*/ 133350 h 323850"/>
                    <a:gd name="connsiteX7" fmla="*/ 309562 w 414337"/>
                    <a:gd name="connsiteY7" fmla="*/ 95250 h 323850"/>
                    <a:gd name="connsiteX8" fmla="*/ 376237 w 414337"/>
                    <a:gd name="connsiteY8" fmla="*/ 128587 h 323850"/>
                    <a:gd name="connsiteX9" fmla="*/ 400050 w 414337"/>
                    <a:gd name="connsiteY9" fmla="*/ 176212 h 323850"/>
                    <a:gd name="connsiteX10" fmla="*/ 414337 w 414337"/>
                    <a:gd name="connsiteY10" fmla="*/ 242887 h 323850"/>
                    <a:gd name="connsiteX11" fmla="*/ 290512 w 414337"/>
                    <a:gd name="connsiteY11" fmla="*/ 323850 h 323850"/>
                    <a:gd name="connsiteX12" fmla="*/ 295275 w 414337"/>
                    <a:gd name="connsiteY12" fmla="*/ 271462 h 323850"/>
                    <a:gd name="connsiteX13" fmla="*/ 252412 w 414337"/>
                    <a:gd name="connsiteY13" fmla="*/ 223837 h 323850"/>
                    <a:gd name="connsiteX14" fmla="*/ 223837 w 414337"/>
                    <a:gd name="connsiteY14" fmla="*/ 209550 h 323850"/>
                    <a:gd name="connsiteX15" fmla="*/ 204787 w 414337"/>
                    <a:gd name="connsiteY15" fmla="*/ 190500 h 323850"/>
                    <a:gd name="connsiteX16" fmla="*/ 166687 w 414337"/>
                    <a:gd name="connsiteY16" fmla="*/ 185737 h 323850"/>
                    <a:gd name="connsiteX17" fmla="*/ 157162 w 414337"/>
                    <a:gd name="connsiteY17" fmla="*/ 171450 h 323850"/>
                    <a:gd name="connsiteX18" fmla="*/ 128587 w 414337"/>
                    <a:gd name="connsiteY18" fmla="*/ 157162 h 323850"/>
                    <a:gd name="connsiteX19" fmla="*/ 90487 w 414337"/>
                    <a:gd name="connsiteY19" fmla="*/ 142875 h 323850"/>
                    <a:gd name="connsiteX20" fmla="*/ 76200 w 414337"/>
                    <a:gd name="connsiteY20" fmla="*/ 138112 h 323850"/>
                    <a:gd name="connsiteX21" fmla="*/ 0 w 414337"/>
                    <a:gd name="connsiteY21" fmla="*/ 114300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14337" h="323850">
                      <a:moveTo>
                        <a:pt x="0" y="114300"/>
                      </a:moveTo>
                      <a:lnTo>
                        <a:pt x="61912" y="4762"/>
                      </a:lnTo>
                      <a:lnTo>
                        <a:pt x="123825" y="0"/>
                      </a:lnTo>
                      <a:lnTo>
                        <a:pt x="180975" y="28575"/>
                      </a:lnTo>
                      <a:lnTo>
                        <a:pt x="238125" y="47625"/>
                      </a:lnTo>
                      <a:lnTo>
                        <a:pt x="280987" y="71437"/>
                      </a:lnTo>
                      <a:lnTo>
                        <a:pt x="333375" y="133350"/>
                      </a:lnTo>
                      <a:lnTo>
                        <a:pt x="309562" y="95250"/>
                      </a:lnTo>
                      <a:lnTo>
                        <a:pt x="376237" y="128587"/>
                      </a:lnTo>
                      <a:lnTo>
                        <a:pt x="400050" y="176212"/>
                      </a:lnTo>
                      <a:lnTo>
                        <a:pt x="414337" y="242887"/>
                      </a:lnTo>
                      <a:lnTo>
                        <a:pt x="290512" y="323850"/>
                      </a:lnTo>
                      <a:lnTo>
                        <a:pt x="295275" y="271462"/>
                      </a:lnTo>
                      <a:lnTo>
                        <a:pt x="252412" y="223837"/>
                      </a:lnTo>
                      <a:lnTo>
                        <a:pt x="223837" y="209550"/>
                      </a:lnTo>
                      <a:lnTo>
                        <a:pt x="204787" y="190500"/>
                      </a:lnTo>
                      <a:lnTo>
                        <a:pt x="166687" y="185737"/>
                      </a:lnTo>
                      <a:lnTo>
                        <a:pt x="157162" y="171450"/>
                      </a:lnTo>
                      <a:lnTo>
                        <a:pt x="128587" y="157162"/>
                      </a:lnTo>
                      <a:lnTo>
                        <a:pt x="90487" y="142875"/>
                      </a:lnTo>
                      <a:lnTo>
                        <a:pt x="76200" y="138112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4814888" y="2005098"/>
                  <a:ext cx="685800" cy="652552"/>
                </a:xfrm>
                <a:custGeom>
                  <a:avLst/>
                  <a:gdLst>
                    <a:gd name="connsiteX0" fmla="*/ 371475 w 685800"/>
                    <a:gd name="connsiteY0" fmla="*/ 85725 h 652462"/>
                    <a:gd name="connsiteX1" fmla="*/ 371475 w 685800"/>
                    <a:gd name="connsiteY1" fmla="*/ 85725 h 652462"/>
                    <a:gd name="connsiteX2" fmla="*/ 500062 w 685800"/>
                    <a:gd name="connsiteY2" fmla="*/ 0 h 652462"/>
                    <a:gd name="connsiteX3" fmla="*/ 542925 w 685800"/>
                    <a:gd name="connsiteY3" fmla="*/ 42862 h 652462"/>
                    <a:gd name="connsiteX4" fmla="*/ 595312 w 685800"/>
                    <a:gd name="connsiteY4" fmla="*/ 104775 h 652462"/>
                    <a:gd name="connsiteX5" fmla="*/ 642937 w 685800"/>
                    <a:gd name="connsiteY5" fmla="*/ 157162 h 652462"/>
                    <a:gd name="connsiteX6" fmla="*/ 676275 w 685800"/>
                    <a:gd name="connsiteY6" fmla="*/ 261937 h 652462"/>
                    <a:gd name="connsiteX7" fmla="*/ 685800 w 685800"/>
                    <a:gd name="connsiteY7" fmla="*/ 319087 h 652462"/>
                    <a:gd name="connsiteX8" fmla="*/ 642937 w 685800"/>
                    <a:gd name="connsiteY8" fmla="*/ 423862 h 652462"/>
                    <a:gd name="connsiteX9" fmla="*/ 585787 w 685800"/>
                    <a:gd name="connsiteY9" fmla="*/ 504825 h 652462"/>
                    <a:gd name="connsiteX10" fmla="*/ 523875 w 685800"/>
                    <a:gd name="connsiteY10" fmla="*/ 557212 h 652462"/>
                    <a:gd name="connsiteX11" fmla="*/ 395287 w 685800"/>
                    <a:gd name="connsiteY11" fmla="*/ 623887 h 652462"/>
                    <a:gd name="connsiteX12" fmla="*/ 309562 w 685800"/>
                    <a:gd name="connsiteY12" fmla="*/ 652462 h 652462"/>
                    <a:gd name="connsiteX13" fmla="*/ 180975 w 685800"/>
                    <a:gd name="connsiteY13" fmla="*/ 614362 h 652462"/>
                    <a:gd name="connsiteX14" fmla="*/ 109537 w 685800"/>
                    <a:gd name="connsiteY14" fmla="*/ 557212 h 652462"/>
                    <a:gd name="connsiteX15" fmla="*/ 33337 w 685800"/>
                    <a:gd name="connsiteY15" fmla="*/ 452437 h 652462"/>
                    <a:gd name="connsiteX16" fmla="*/ 9525 w 685800"/>
                    <a:gd name="connsiteY16" fmla="*/ 385762 h 652462"/>
                    <a:gd name="connsiteX17" fmla="*/ 0 w 685800"/>
                    <a:gd name="connsiteY17" fmla="*/ 300037 h 652462"/>
                    <a:gd name="connsiteX18" fmla="*/ 123825 w 685800"/>
                    <a:gd name="connsiteY18" fmla="*/ 209550 h 652462"/>
                    <a:gd name="connsiteX19" fmla="*/ 119062 w 685800"/>
                    <a:gd name="connsiteY19" fmla="*/ 257175 h 652462"/>
                    <a:gd name="connsiteX20" fmla="*/ 119062 w 685800"/>
                    <a:gd name="connsiteY20" fmla="*/ 261937 h 652462"/>
                    <a:gd name="connsiteX21" fmla="*/ 138112 w 685800"/>
                    <a:gd name="connsiteY21" fmla="*/ 323850 h 652462"/>
                    <a:gd name="connsiteX22" fmla="*/ 157162 w 685800"/>
                    <a:gd name="connsiteY22" fmla="*/ 352425 h 652462"/>
                    <a:gd name="connsiteX23" fmla="*/ 157162 w 685800"/>
                    <a:gd name="connsiteY23" fmla="*/ 352425 h 652462"/>
                    <a:gd name="connsiteX24" fmla="*/ 157162 w 685800"/>
                    <a:gd name="connsiteY24" fmla="*/ 409575 h 652462"/>
                    <a:gd name="connsiteX25" fmla="*/ 161925 w 685800"/>
                    <a:gd name="connsiteY25" fmla="*/ 376237 h 652462"/>
                    <a:gd name="connsiteX26" fmla="*/ 185737 w 685800"/>
                    <a:gd name="connsiteY26" fmla="*/ 442912 h 652462"/>
                    <a:gd name="connsiteX27" fmla="*/ 228600 w 685800"/>
                    <a:gd name="connsiteY27" fmla="*/ 481012 h 652462"/>
                    <a:gd name="connsiteX28" fmla="*/ 295275 w 685800"/>
                    <a:gd name="connsiteY28" fmla="*/ 500062 h 652462"/>
                    <a:gd name="connsiteX29" fmla="*/ 314325 w 685800"/>
                    <a:gd name="connsiteY29" fmla="*/ 504825 h 652462"/>
                    <a:gd name="connsiteX30" fmla="*/ 361950 w 685800"/>
                    <a:gd name="connsiteY30" fmla="*/ 495300 h 652462"/>
                    <a:gd name="connsiteX31" fmla="*/ 400050 w 685800"/>
                    <a:gd name="connsiteY31" fmla="*/ 466725 h 652462"/>
                    <a:gd name="connsiteX32" fmla="*/ 423862 w 685800"/>
                    <a:gd name="connsiteY32" fmla="*/ 447675 h 652462"/>
                    <a:gd name="connsiteX33" fmla="*/ 433387 w 685800"/>
                    <a:gd name="connsiteY33" fmla="*/ 428625 h 652462"/>
                    <a:gd name="connsiteX34" fmla="*/ 466725 w 685800"/>
                    <a:gd name="connsiteY34" fmla="*/ 414337 h 652462"/>
                    <a:gd name="connsiteX35" fmla="*/ 490537 w 685800"/>
                    <a:gd name="connsiteY35" fmla="*/ 390525 h 652462"/>
                    <a:gd name="connsiteX36" fmla="*/ 519112 w 685800"/>
                    <a:gd name="connsiteY36" fmla="*/ 357187 h 652462"/>
                    <a:gd name="connsiteX37" fmla="*/ 538162 w 685800"/>
                    <a:gd name="connsiteY37" fmla="*/ 333375 h 652462"/>
                    <a:gd name="connsiteX38" fmla="*/ 542925 w 685800"/>
                    <a:gd name="connsiteY38" fmla="*/ 304800 h 652462"/>
                    <a:gd name="connsiteX39" fmla="*/ 538162 w 685800"/>
                    <a:gd name="connsiteY39" fmla="*/ 271462 h 652462"/>
                    <a:gd name="connsiteX40" fmla="*/ 519112 w 685800"/>
                    <a:gd name="connsiteY40" fmla="*/ 219075 h 652462"/>
                    <a:gd name="connsiteX41" fmla="*/ 500062 w 685800"/>
                    <a:gd name="connsiteY41" fmla="*/ 185737 h 652462"/>
                    <a:gd name="connsiteX42" fmla="*/ 466725 w 685800"/>
                    <a:gd name="connsiteY42" fmla="*/ 157162 h 652462"/>
                    <a:gd name="connsiteX43" fmla="*/ 438150 w 685800"/>
                    <a:gd name="connsiteY43" fmla="*/ 128587 h 652462"/>
                    <a:gd name="connsiteX44" fmla="*/ 371475 w 685800"/>
                    <a:gd name="connsiteY44" fmla="*/ 85725 h 652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685800" h="652462">
                      <a:moveTo>
                        <a:pt x="371475" y="85725"/>
                      </a:moveTo>
                      <a:lnTo>
                        <a:pt x="371475" y="85725"/>
                      </a:lnTo>
                      <a:lnTo>
                        <a:pt x="500062" y="0"/>
                      </a:lnTo>
                      <a:lnTo>
                        <a:pt x="542925" y="42862"/>
                      </a:lnTo>
                      <a:lnTo>
                        <a:pt x="595312" y="104775"/>
                      </a:lnTo>
                      <a:lnTo>
                        <a:pt x="642937" y="157162"/>
                      </a:lnTo>
                      <a:lnTo>
                        <a:pt x="676275" y="261937"/>
                      </a:lnTo>
                      <a:lnTo>
                        <a:pt x="685800" y="319087"/>
                      </a:lnTo>
                      <a:lnTo>
                        <a:pt x="642937" y="423862"/>
                      </a:lnTo>
                      <a:lnTo>
                        <a:pt x="585787" y="504825"/>
                      </a:lnTo>
                      <a:lnTo>
                        <a:pt x="523875" y="557212"/>
                      </a:lnTo>
                      <a:lnTo>
                        <a:pt x="395287" y="623887"/>
                      </a:lnTo>
                      <a:lnTo>
                        <a:pt x="309562" y="652462"/>
                      </a:lnTo>
                      <a:lnTo>
                        <a:pt x="180975" y="614362"/>
                      </a:lnTo>
                      <a:lnTo>
                        <a:pt x="109537" y="557212"/>
                      </a:lnTo>
                      <a:lnTo>
                        <a:pt x="33337" y="452437"/>
                      </a:lnTo>
                      <a:lnTo>
                        <a:pt x="9525" y="385762"/>
                      </a:lnTo>
                      <a:lnTo>
                        <a:pt x="0" y="300037"/>
                      </a:lnTo>
                      <a:lnTo>
                        <a:pt x="123825" y="209550"/>
                      </a:lnTo>
                      <a:lnTo>
                        <a:pt x="119062" y="257175"/>
                      </a:lnTo>
                      <a:lnTo>
                        <a:pt x="119062" y="261937"/>
                      </a:lnTo>
                      <a:lnTo>
                        <a:pt x="138112" y="323850"/>
                      </a:lnTo>
                      <a:lnTo>
                        <a:pt x="157162" y="352425"/>
                      </a:lnTo>
                      <a:lnTo>
                        <a:pt x="157162" y="352425"/>
                      </a:lnTo>
                      <a:lnTo>
                        <a:pt x="157162" y="409575"/>
                      </a:lnTo>
                      <a:lnTo>
                        <a:pt x="161925" y="376237"/>
                      </a:lnTo>
                      <a:lnTo>
                        <a:pt x="185737" y="442912"/>
                      </a:lnTo>
                      <a:lnTo>
                        <a:pt x="228600" y="481012"/>
                      </a:lnTo>
                      <a:lnTo>
                        <a:pt x="295275" y="500062"/>
                      </a:lnTo>
                      <a:lnTo>
                        <a:pt x="314325" y="504825"/>
                      </a:lnTo>
                      <a:lnTo>
                        <a:pt x="361950" y="495300"/>
                      </a:lnTo>
                      <a:lnTo>
                        <a:pt x="400050" y="466725"/>
                      </a:lnTo>
                      <a:lnTo>
                        <a:pt x="423862" y="447675"/>
                      </a:lnTo>
                      <a:lnTo>
                        <a:pt x="433387" y="428625"/>
                      </a:lnTo>
                      <a:lnTo>
                        <a:pt x="466725" y="414337"/>
                      </a:lnTo>
                      <a:lnTo>
                        <a:pt x="490537" y="390525"/>
                      </a:lnTo>
                      <a:lnTo>
                        <a:pt x="519112" y="357187"/>
                      </a:lnTo>
                      <a:lnTo>
                        <a:pt x="538162" y="333375"/>
                      </a:lnTo>
                      <a:lnTo>
                        <a:pt x="542925" y="304800"/>
                      </a:lnTo>
                      <a:lnTo>
                        <a:pt x="538162" y="271462"/>
                      </a:lnTo>
                      <a:lnTo>
                        <a:pt x="519112" y="219075"/>
                      </a:lnTo>
                      <a:lnTo>
                        <a:pt x="500062" y="185737"/>
                      </a:lnTo>
                      <a:lnTo>
                        <a:pt x="466725" y="157162"/>
                      </a:lnTo>
                      <a:lnTo>
                        <a:pt x="438150" y="128587"/>
                      </a:lnTo>
                      <a:lnTo>
                        <a:pt x="371475" y="857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4505325" y="1990810"/>
                  <a:ext cx="438150" cy="328657"/>
                </a:xfrm>
                <a:custGeom>
                  <a:avLst/>
                  <a:gdLst>
                    <a:gd name="connsiteX0" fmla="*/ 285750 w 438150"/>
                    <a:gd name="connsiteY0" fmla="*/ 328613 h 328613"/>
                    <a:gd name="connsiteX1" fmla="*/ 285750 w 438150"/>
                    <a:gd name="connsiteY1" fmla="*/ 328613 h 328613"/>
                    <a:gd name="connsiteX2" fmla="*/ 361950 w 438150"/>
                    <a:gd name="connsiteY2" fmla="*/ 295275 h 328613"/>
                    <a:gd name="connsiteX3" fmla="*/ 376238 w 438150"/>
                    <a:gd name="connsiteY3" fmla="*/ 266700 h 328613"/>
                    <a:gd name="connsiteX4" fmla="*/ 390525 w 438150"/>
                    <a:gd name="connsiteY4" fmla="*/ 257175 h 328613"/>
                    <a:gd name="connsiteX5" fmla="*/ 409575 w 438150"/>
                    <a:gd name="connsiteY5" fmla="*/ 233363 h 328613"/>
                    <a:gd name="connsiteX6" fmla="*/ 419100 w 438150"/>
                    <a:gd name="connsiteY6" fmla="*/ 219075 h 328613"/>
                    <a:gd name="connsiteX7" fmla="*/ 433388 w 438150"/>
                    <a:gd name="connsiteY7" fmla="*/ 209550 h 328613"/>
                    <a:gd name="connsiteX8" fmla="*/ 438150 w 438150"/>
                    <a:gd name="connsiteY8" fmla="*/ 204788 h 328613"/>
                    <a:gd name="connsiteX9" fmla="*/ 400050 w 438150"/>
                    <a:gd name="connsiteY9" fmla="*/ 223838 h 328613"/>
                    <a:gd name="connsiteX10" fmla="*/ 366713 w 438150"/>
                    <a:gd name="connsiteY10" fmla="*/ 209550 h 328613"/>
                    <a:gd name="connsiteX11" fmla="*/ 314325 w 438150"/>
                    <a:gd name="connsiteY11" fmla="*/ 190500 h 328613"/>
                    <a:gd name="connsiteX12" fmla="*/ 295275 w 438150"/>
                    <a:gd name="connsiteY12" fmla="*/ 166688 h 328613"/>
                    <a:gd name="connsiteX13" fmla="*/ 285750 w 438150"/>
                    <a:gd name="connsiteY13" fmla="*/ 133350 h 328613"/>
                    <a:gd name="connsiteX14" fmla="*/ 266700 w 438150"/>
                    <a:gd name="connsiteY14" fmla="*/ 128588 h 328613"/>
                    <a:gd name="connsiteX15" fmla="*/ 219075 w 438150"/>
                    <a:gd name="connsiteY15" fmla="*/ 123825 h 328613"/>
                    <a:gd name="connsiteX16" fmla="*/ 157163 w 438150"/>
                    <a:gd name="connsiteY16" fmla="*/ 114300 h 328613"/>
                    <a:gd name="connsiteX17" fmla="*/ 138113 w 438150"/>
                    <a:gd name="connsiteY17" fmla="*/ 80963 h 328613"/>
                    <a:gd name="connsiteX18" fmla="*/ 114300 w 438150"/>
                    <a:gd name="connsiteY18" fmla="*/ 66675 h 328613"/>
                    <a:gd name="connsiteX19" fmla="*/ 95250 w 438150"/>
                    <a:gd name="connsiteY19" fmla="*/ 23813 h 328613"/>
                    <a:gd name="connsiteX20" fmla="*/ 76200 w 438150"/>
                    <a:gd name="connsiteY20" fmla="*/ 0 h 328613"/>
                    <a:gd name="connsiteX21" fmla="*/ 0 w 438150"/>
                    <a:gd name="connsiteY21" fmla="*/ 147638 h 328613"/>
                    <a:gd name="connsiteX22" fmla="*/ 38100 w 438150"/>
                    <a:gd name="connsiteY22" fmla="*/ 195263 h 328613"/>
                    <a:gd name="connsiteX23" fmla="*/ 119063 w 438150"/>
                    <a:gd name="connsiteY23" fmla="*/ 242888 h 328613"/>
                    <a:gd name="connsiteX24" fmla="*/ 180975 w 438150"/>
                    <a:gd name="connsiteY24" fmla="*/ 261938 h 328613"/>
                    <a:gd name="connsiteX25" fmla="*/ 195263 w 438150"/>
                    <a:gd name="connsiteY25" fmla="*/ 261938 h 328613"/>
                    <a:gd name="connsiteX26" fmla="*/ 285750 w 438150"/>
                    <a:gd name="connsiteY26" fmla="*/ 328613 h 328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38150" h="328613">
                      <a:moveTo>
                        <a:pt x="285750" y="328613"/>
                      </a:moveTo>
                      <a:lnTo>
                        <a:pt x="285750" y="328613"/>
                      </a:lnTo>
                      <a:cubicBezTo>
                        <a:pt x="311150" y="317500"/>
                        <a:pt x="337714" y="308739"/>
                        <a:pt x="361950" y="295275"/>
                      </a:cubicBezTo>
                      <a:cubicBezTo>
                        <a:pt x="376402" y="287246"/>
                        <a:pt x="367786" y="277265"/>
                        <a:pt x="376238" y="266700"/>
                      </a:cubicBezTo>
                      <a:cubicBezTo>
                        <a:pt x="379814" y="262231"/>
                        <a:pt x="385763" y="260350"/>
                        <a:pt x="390525" y="257175"/>
                      </a:cubicBezTo>
                      <a:cubicBezTo>
                        <a:pt x="399798" y="229360"/>
                        <a:pt x="388033" y="254906"/>
                        <a:pt x="409575" y="233363"/>
                      </a:cubicBezTo>
                      <a:cubicBezTo>
                        <a:pt x="413622" y="229315"/>
                        <a:pt x="415053" y="223122"/>
                        <a:pt x="419100" y="219075"/>
                      </a:cubicBezTo>
                      <a:cubicBezTo>
                        <a:pt x="423147" y="215028"/>
                        <a:pt x="428809" y="212984"/>
                        <a:pt x="433388" y="209550"/>
                      </a:cubicBezTo>
                      <a:cubicBezTo>
                        <a:pt x="435184" y="208203"/>
                        <a:pt x="436563" y="206375"/>
                        <a:pt x="438150" y="204788"/>
                      </a:cubicBezTo>
                      <a:lnTo>
                        <a:pt x="400050" y="223838"/>
                      </a:lnTo>
                      <a:lnTo>
                        <a:pt x="366713" y="209550"/>
                      </a:lnTo>
                      <a:lnTo>
                        <a:pt x="314325" y="190500"/>
                      </a:lnTo>
                      <a:lnTo>
                        <a:pt x="295275" y="166688"/>
                      </a:lnTo>
                      <a:lnTo>
                        <a:pt x="285750" y="133350"/>
                      </a:lnTo>
                      <a:lnTo>
                        <a:pt x="266700" y="128588"/>
                      </a:lnTo>
                      <a:lnTo>
                        <a:pt x="219075" y="123825"/>
                      </a:lnTo>
                      <a:lnTo>
                        <a:pt x="157163" y="114300"/>
                      </a:lnTo>
                      <a:lnTo>
                        <a:pt x="138113" y="80963"/>
                      </a:lnTo>
                      <a:lnTo>
                        <a:pt x="114300" y="66675"/>
                      </a:lnTo>
                      <a:lnTo>
                        <a:pt x="95250" y="23813"/>
                      </a:lnTo>
                      <a:lnTo>
                        <a:pt x="76200" y="0"/>
                      </a:lnTo>
                      <a:lnTo>
                        <a:pt x="0" y="147638"/>
                      </a:lnTo>
                      <a:lnTo>
                        <a:pt x="38100" y="195263"/>
                      </a:lnTo>
                      <a:lnTo>
                        <a:pt x="119063" y="242888"/>
                      </a:lnTo>
                      <a:lnTo>
                        <a:pt x="180975" y="261938"/>
                      </a:lnTo>
                      <a:lnTo>
                        <a:pt x="195263" y="261938"/>
                      </a:lnTo>
                      <a:lnTo>
                        <a:pt x="285750" y="32861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>
                  <a:off x="4119563" y="1933652"/>
                  <a:ext cx="452437" cy="223868"/>
                </a:xfrm>
                <a:custGeom>
                  <a:avLst/>
                  <a:gdLst>
                    <a:gd name="connsiteX0" fmla="*/ 361950 w 452437"/>
                    <a:gd name="connsiteY0" fmla="*/ 209550 h 223838"/>
                    <a:gd name="connsiteX1" fmla="*/ 452437 w 452437"/>
                    <a:gd name="connsiteY1" fmla="*/ 52388 h 223838"/>
                    <a:gd name="connsiteX2" fmla="*/ 395287 w 452437"/>
                    <a:gd name="connsiteY2" fmla="*/ 57150 h 223838"/>
                    <a:gd name="connsiteX3" fmla="*/ 357187 w 452437"/>
                    <a:gd name="connsiteY3" fmla="*/ 61913 h 223838"/>
                    <a:gd name="connsiteX4" fmla="*/ 328612 w 452437"/>
                    <a:gd name="connsiteY4" fmla="*/ 52388 h 223838"/>
                    <a:gd name="connsiteX5" fmla="*/ 290512 w 452437"/>
                    <a:gd name="connsiteY5" fmla="*/ 66675 h 223838"/>
                    <a:gd name="connsiteX6" fmla="*/ 257175 w 452437"/>
                    <a:gd name="connsiteY6" fmla="*/ 80963 h 223838"/>
                    <a:gd name="connsiteX7" fmla="*/ 209550 w 452437"/>
                    <a:gd name="connsiteY7" fmla="*/ 66675 h 223838"/>
                    <a:gd name="connsiteX8" fmla="*/ 180975 w 452437"/>
                    <a:gd name="connsiteY8" fmla="*/ 42863 h 223838"/>
                    <a:gd name="connsiteX9" fmla="*/ 157162 w 452437"/>
                    <a:gd name="connsiteY9" fmla="*/ 33338 h 223838"/>
                    <a:gd name="connsiteX10" fmla="*/ 142875 w 452437"/>
                    <a:gd name="connsiteY10" fmla="*/ 9525 h 223838"/>
                    <a:gd name="connsiteX11" fmla="*/ 138112 w 452437"/>
                    <a:gd name="connsiteY11" fmla="*/ 0 h 223838"/>
                    <a:gd name="connsiteX12" fmla="*/ 19050 w 452437"/>
                    <a:gd name="connsiteY12" fmla="*/ 42863 h 223838"/>
                    <a:gd name="connsiteX13" fmla="*/ 0 w 452437"/>
                    <a:gd name="connsiteY13" fmla="*/ 52388 h 223838"/>
                    <a:gd name="connsiteX14" fmla="*/ 76200 w 452437"/>
                    <a:gd name="connsiteY14" fmla="*/ 157163 h 223838"/>
                    <a:gd name="connsiteX15" fmla="*/ 161925 w 452437"/>
                    <a:gd name="connsiteY15" fmla="*/ 200025 h 223838"/>
                    <a:gd name="connsiteX16" fmla="*/ 223837 w 452437"/>
                    <a:gd name="connsiteY16" fmla="*/ 219075 h 223838"/>
                    <a:gd name="connsiteX17" fmla="*/ 290512 w 452437"/>
                    <a:gd name="connsiteY17" fmla="*/ 223838 h 223838"/>
                    <a:gd name="connsiteX18" fmla="*/ 361950 w 452437"/>
                    <a:gd name="connsiteY18" fmla="*/ 209550 h 223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2437" h="223838">
                      <a:moveTo>
                        <a:pt x="361950" y="209550"/>
                      </a:moveTo>
                      <a:lnTo>
                        <a:pt x="452437" y="52388"/>
                      </a:lnTo>
                      <a:lnTo>
                        <a:pt x="395287" y="57150"/>
                      </a:lnTo>
                      <a:lnTo>
                        <a:pt x="357187" y="61913"/>
                      </a:lnTo>
                      <a:lnTo>
                        <a:pt x="328612" y="52388"/>
                      </a:lnTo>
                      <a:lnTo>
                        <a:pt x="290512" y="66675"/>
                      </a:lnTo>
                      <a:lnTo>
                        <a:pt x="257175" y="80963"/>
                      </a:lnTo>
                      <a:lnTo>
                        <a:pt x="209550" y="66675"/>
                      </a:lnTo>
                      <a:lnTo>
                        <a:pt x="180975" y="42863"/>
                      </a:lnTo>
                      <a:lnTo>
                        <a:pt x="157162" y="33338"/>
                      </a:lnTo>
                      <a:lnTo>
                        <a:pt x="142875" y="9525"/>
                      </a:lnTo>
                      <a:lnTo>
                        <a:pt x="138112" y="0"/>
                      </a:lnTo>
                      <a:lnTo>
                        <a:pt x="19050" y="42863"/>
                      </a:lnTo>
                      <a:lnTo>
                        <a:pt x="0" y="52388"/>
                      </a:lnTo>
                      <a:lnTo>
                        <a:pt x="76200" y="157163"/>
                      </a:lnTo>
                      <a:lnTo>
                        <a:pt x="161925" y="200025"/>
                      </a:lnTo>
                      <a:lnTo>
                        <a:pt x="223837" y="219075"/>
                      </a:lnTo>
                      <a:lnTo>
                        <a:pt x="290512" y="223838"/>
                      </a:lnTo>
                      <a:lnTo>
                        <a:pt x="361950" y="2095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5095875" y="2233730"/>
                  <a:ext cx="85725" cy="100027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4273550" y="1439871"/>
                  <a:ext cx="1466850" cy="1474989"/>
                </a:xfrm>
                <a:custGeom>
                  <a:avLst/>
                  <a:gdLst>
                    <a:gd name="connsiteX0" fmla="*/ 99588 w 1466661"/>
                    <a:gd name="connsiteY0" fmla="*/ 226337 h 1475715"/>
                    <a:gd name="connsiteX1" fmla="*/ 307817 w 1466661"/>
                    <a:gd name="connsiteY1" fmla="*/ 226337 h 1475715"/>
                    <a:gd name="connsiteX2" fmla="*/ 506994 w 1466661"/>
                    <a:gd name="connsiteY2" fmla="*/ 325925 h 1475715"/>
                    <a:gd name="connsiteX3" fmla="*/ 787651 w 1466661"/>
                    <a:gd name="connsiteY3" fmla="*/ 425513 h 1475715"/>
                    <a:gd name="connsiteX4" fmla="*/ 959667 w 1466661"/>
                    <a:gd name="connsiteY4" fmla="*/ 534154 h 1475715"/>
                    <a:gd name="connsiteX5" fmla="*/ 1140736 w 1466661"/>
                    <a:gd name="connsiteY5" fmla="*/ 778598 h 1475715"/>
                    <a:gd name="connsiteX6" fmla="*/ 1158843 w 1466661"/>
                    <a:gd name="connsiteY6" fmla="*/ 914400 h 1475715"/>
                    <a:gd name="connsiteX7" fmla="*/ 1059255 w 1466661"/>
                    <a:gd name="connsiteY7" fmla="*/ 1050202 h 1475715"/>
                    <a:gd name="connsiteX8" fmla="*/ 796705 w 1466661"/>
                    <a:gd name="connsiteY8" fmla="*/ 1167897 h 1475715"/>
                    <a:gd name="connsiteX9" fmla="*/ 651849 w 1466661"/>
                    <a:gd name="connsiteY9" fmla="*/ 1013988 h 1475715"/>
                    <a:gd name="connsiteX10" fmla="*/ 506994 w 1466661"/>
                    <a:gd name="connsiteY10" fmla="*/ 778598 h 1475715"/>
                    <a:gd name="connsiteX11" fmla="*/ 325924 w 1466661"/>
                    <a:gd name="connsiteY11" fmla="*/ 706170 h 1475715"/>
                    <a:gd name="connsiteX12" fmla="*/ 190122 w 1466661"/>
                    <a:gd name="connsiteY12" fmla="*/ 968721 h 1475715"/>
                    <a:gd name="connsiteX13" fmla="*/ 506994 w 1466661"/>
                    <a:gd name="connsiteY13" fmla="*/ 1430448 h 1475715"/>
                    <a:gd name="connsiteX14" fmla="*/ 1113576 w 1466661"/>
                    <a:gd name="connsiteY14" fmla="*/ 1475715 h 1475715"/>
                    <a:gd name="connsiteX15" fmla="*/ 1466661 w 1466661"/>
                    <a:gd name="connsiteY15" fmla="*/ 1013988 h 1475715"/>
                    <a:gd name="connsiteX16" fmla="*/ 1339913 w 1466661"/>
                    <a:gd name="connsiteY16" fmla="*/ 398352 h 1475715"/>
                    <a:gd name="connsiteX17" fmla="*/ 787651 w 1466661"/>
                    <a:gd name="connsiteY17" fmla="*/ 81481 h 1475715"/>
                    <a:gd name="connsiteX18" fmla="*/ 244443 w 1466661"/>
                    <a:gd name="connsiteY18" fmla="*/ 0 h 1475715"/>
                    <a:gd name="connsiteX19" fmla="*/ 0 w 1466661"/>
                    <a:gd name="connsiteY19" fmla="*/ 0 h 1475715"/>
                    <a:gd name="connsiteX20" fmla="*/ 99588 w 1466661"/>
                    <a:gd name="connsiteY20" fmla="*/ 226337 h 1475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466661" h="1475715">
                      <a:moveTo>
                        <a:pt x="99588" y="226337"/>
                      </a:moveTo>
                      <a:lnTo>
                        <a:pt x="307817" y="226337"/>
                      </a:lnTo>
                      <a:lnTo>
                        <a:pt x="506994" y="325925"/>
                      </a:lnTo>
                      <a:lnTo>
                        <a:pt x="787651" y="425513"/>
                      </a:lnTo>
                      <a:lnTo>
                        <a:pt x="959667" y="534154"/>
                      </a:lnTo>
                      <a:lnTo>
                        <a:pt x="1140736" y="778598"/>
                      </a:lnTo>
                      <a:lnTo>
                        <a:pt x="1158843" y="914400"/>
                      </a:lnTo>
                      <a:lnTo>
                        <a:pt x="1059255" y="1050202"/>
                      </a:lnTo>
                      <a:lnTo>
                        <a:pt x="796705" y="1167897"/>
                      </a:lnTo>
                      <a:lnTo>
                        <a:pt x="651849" y="1013988"/>
                      </a:lnTo>
                      <a:lnTo>
                        <a:pt x="506994" y="778598"/>
                      </a:lnTo>
                      <a:lnTo>
                        <a:pt x="325924" y="706170"/>
                      </a:lnTo>
                      <a:lnTo>
                        <a:pt x="190122" y="968721"/>
                      </a:lnTo>
                      <a:lnTo>
                        <a:pt x="506994" y="1430448"/>
                      </a:lnTo>
                      <a:lnTo>
                        <a:pt x="1113576" y="1475715"/>
                      </a:lnTo>
                      <a:lnTo>
                        <a:pt x="1466661" y="1013988"/>
                      </a:lnTo>
                      <a:lnTo>
                        <a:pt x="1339913" y="398352"/>
                      </a:lnTo>
                      <a:lnTo>
                        <a:pt x="787651" y="81481"/>
                      </a:lnTo>
                      <a:lnTo>
                        <a:pt x="244443" y="0"/>
                      </a:lnTo>
                      <a:lnTo>
                        <a:pt x="0" y="0"/>
                      </a:lnTo>
                      <a:lnTo>
                        <a:pt x="99588" y="2263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>
                  <a:off x="3929063" y="1447810"/>
                  <a:ext cx="706437" cy="987560"/>
                </a:xfrm>
                <a:custGeom>
                  <a:avLst/>
                  <a:gdLst>
                    <a:gd name="connsiteX0" fmla="*/ 407406 w 706170"/>
                    <a:gd name="connsiteY0" fmla="*/ 217284 h 986828"/>
                    <a:gd name="connsiteX1" fmla="*/ 280657 w 706170"/>
                    <a:gd name="connsiteY1" fmla="*/ 334979 h 986828"/>
                    <a:gd name="connsiteX2" fmla="*/ 226337 w 706170"/>
                    <a:gd name="connsiteY2" fmla="*/ 443620 h 986828"/>
                    <a:gd name="connsiteX3" fmla="*/ 280657 w 706170"/>
                    <a:gd name="connsiteY3" fmla="*/ 543208 h 986828"/>
                    <a:gd name="connsiteX4" fmla="*/ 380246 w 706170"/>
                    <a:gd name="connsiteY4" fmla="*/ 642796 h 986828"/>
                    <a:gd name="connsiteX5" fmla="*/ 525101 w 706170"/>
                    <a:gd name="connsiteY5" fmla="*/ 642796 h 986828"/>
                    <a:gd name="connsiteX6" fmla="*/ 669956 w 706170"/>
                    <a:gd name="connsiteY6" fmla="*/ 697117 h 986828"/>
                    <a:gd name="connsiteX7" fmla="*/ 706170 w 706170"/>
                    <a:gd name="connsiteY7" fmla="*/ 787652 h 986828"/>
                    <a:gd name="connsiteX8" fmla="*/ 552261 w 706170"/>
                    <a:gd name="connsiteY8" fmla="*/ 986828 h 986828"/>
                    <a:gd name="connsiteX9" fmla="*/ 362139 w 706170"/>
                    <a:gd name="connsiteY9" fmla="*/ 932507 h 986828"/>
                    <a:gd name="connsiteX10" fmla="*/ 126748 w 706170"/>
                    <a:gd name="connsiteY10" fmla="*/ 796705 h 986828"/>
                    <a:gd name="connsiteX11" fmla="*/ 0 w 706170"/>
                    <a:gd name="connsiteY11" fmla="*/ 525101 h 986828"/>
                    <a:gd name="connsiteX12" fmla="*/ 36214 w 706170"/>
                    <a:gd name="connsiteY12" fmla="*/ 217284 h 986828"/>
                    <a:gd name="connsiteX13" fmla="*/ 190123 w 706170"/>
                    <a:gd name="connsiteY13" fmla="*/ 63375 h 986828"/>
                    <a:gd name="connsiteX14" fmla="*/ 362139 w 706170"/>
                    <a:gd name="connsiteY14" fmla="*/ 0 h 986828"/>
                    <a:gd name="connsiteX15" fmla="*/ 407406 w 706170"/>
                    <a:gd name="connsiteY15" fmla="*/ 217284 h 986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6170" h="986828">
                      <a:moveTo>
                        <a:pt x="407406" y="217284"/>
                      </a:moveTo>
                      <a:lnTo>
                        <a:pt x="280657" y="334979"/>
                      </a:lnTo>
                      <a:lnTo>
                        <a:pt x="226337" y="443620"/>
                      </a:lnTo>
                      <a:lnTo>
                        <a:pt x="280657" y="543208"/>
                      </a:lnTo>
                      <a:lnTo>
                        <a:pt x="380246" y="642796"/>
                      </a:lnTo>
                      <a:lnTo>
                        <a:pt x="525101" y="642796"/>
                      </a:lnTo>
                      <a:lnTo>
                        <a:pt x="669956" y="697117"/>
                      </a:lnTo>
                      <a:lnTo>
                        <a:pt x="706170" y="787652"/>
                      </a:lnTo>
                      <a:lnTo>
                        <a:pt x="552261" y="986828"/>
                      </a:lnTo>
                      <a:lnTo>
                        <a:pt x="362139" y="932507"/>
                      </a:lnTo>
                      <a:lnTo>
                        <a:pt x="126748" y="796705"/>
                      </a:lnTo>
                      <a:lnTo>
                        <a:pt x="0" y="525101"/>
                      </a:lnTo>
                      <a:lnTo>
                        <a:pt x="36214" y="217284"/>
                      </a:lnTo>
                      <a:lnTo>
                        <a:pt x="190123" y="63375"/>
                      </a:lnTo>
                      <a:lnTo>
                        <a:pt x="362139" y="0"/>
                      </a:lnTo>
                      <a:lnTo>
                        <a:pt x="407406" y="21728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5" name="Freeform 14"/>
              <p:cNvSpPr/>
              <p:nvPr/>
            </p:nvSpPr>
            <p:spPr>
              <a:xfrm>
                <a:off x="8075615" y="3976688"/>
                <a:ext cx="196848" cy="585786"/>
              </a:xfrm>
              <a:custGeom>
                <a:avLst/>
                <a:gdLst>
                  <a:gd name="connsiteX0" fmla="*/ 142875 w 203011"/>
                  <a:gd name="connsiteY0" fmla="*/ 0 h 590550"/>
                  <a:gd name="connsiteX1" fmla="*/ 200025 w 203011"/>
                  <a:gd name="connsiteY1" fmla="*/ 190500 h 590550"/>
                  <a:gd name="connsiteX2" fmla="*/ 190500 w 203011"/>
                  <a:gd name="connsiteY2" fmla="*/ 352425 h 590550"/>
                  <a:gd name="connsiteX3" fmla="*/ 152400 w 203011"/>
                  <a:gd name="connsiteY3" fmla="*/ 542925 h 590550"/>
                  <a:gd name="connsiteX4" fmla="*/ 0 w 203011"/>
                  <a:gd name="connsiteY4" fmla="*/ 59055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011" h="590550">
                    <a:moveTo>
                      <a:pt x="142875" y="0"/>
                    </a:moveTo>
                    <a:cubicBezTo>
                      <a:pt x="167481" y="65881"/>
                      <a:pt x="192088" y="131763"/>
                      <a:pt x="200025" y="190500"/>
                    </a:cubicBezTo>
                    <a:cubicBezTo>
                      <a:pt x="207963" y="249238"/>
                      <a:pt x="198438" y="293688"/>
                      <a:pt x="190500" y="352425"/>
                    </a:cubicBezTo>
                    <a:cubicBezTo>
                      <a:pt x="182563" y="411163"/>
                      <a:pt x="184150" y="503238"/>
                      <a:pt x="152400" y="542925"/>
                    </a:cubicBezTo>
                    <a:cubicBezTo>
                      <a:pt x="120650" y="582613"/>
                      <a:pt x="60325" y="586581"/>
                      <a:pt x="0" y="590550"/>
                    </a:cubicBezTo>
                  </a:path>
                </a:pathLst>
              </a:custGeom>
              <a:noFill/>
              <a:ln w="76200">
                <a:solidFill>
                  <a:srgbClr val="3853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ounded Rectangle 19"/>
            <p:cNvSpPr/>
            <p:nvPr/>
          </p:nvSpPr>
          <p:spPr>
            <a:xfrm rot="20124043">
              <a:off x="9375886" y="1616767"/>
              <a:ext cx="300037" cy="56610"/>
            </a:xfrm>
            <a:prstGeom prst="roundRect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 rot="18496617">
              <a:off x="9373770" y="1999877"/>
              <a:ext cx="115058" cy="45719"/>
            </a:xfrm>
            <a:prstGeom prst="roundRect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rot="15726163">
              <a:off x="8103952" y="3893183"/>
              <a:ext cx="103318" cy="45719"/>
            </a:xfrm>
            <a:prstGeom prst="ellipse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rot="14751082">
              <a:off x="7808121" y="4163915"/>
              <a:ext cx="182413" cy="45719"/>
            </a:xfrm>
            <a:prstGeom prst="ellipse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rot="8100000">
              <a:off x="7533223" y="3732173"/>
              <a:ext cx="45719" cy="101421"/>
            </a:xfrm>
            <a:prstGeom prst="ellipse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039547" y="4093105"/>
              <a:ext cx="88901" cy="88901"/>
            </a:xfrm>
            <a:prstGeom prst="ellipse">
              <a:avLst/>
            </a:prstGeom>
            <a:solidFill>
              <a:srgbClr val="6BA42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20992177">
              <a:off x="2778581" y="1008072"/>
              <a:ext cx="122040" cy="309563"/>
            </a:xfrm>
            <a:prstGeom prst="ellipse">
              <a:avLst/>
            </a:prstGeom>
            <a:solidFill>
              <a:srgbClr val="E60000"/>
            </a:solidFill>
            <a:ln>
              <a:solidFill>
                <a:srgbClr val="E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20400000">
              <a:off x="2756446" y="826948"/>
              <a:ext cx="102870" cy="248600"/>
            </a:xfrm>
            <a:prstGeom prst="ellipse">
              <a:avLst/>
            </a:prstGeom>
            <a:solidFill>
              <a:srgbClr val="99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/>
            <p:cNvSpPr/>
            <p:nvPr/>
          </p:nvSpPr>
          <p:spPr>
            <a:xfrm rot="21310775">
              <a:off x="8956270" y="2233133"/>
              <a:ext cx="168435" cy="116681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Parallelogram 55"/>
            <p:cNvSpPr/>
            <p:nvPr/>
          </p:nvSpPr>
          <p:spPr>
            <a:xfrm rot="21310775">
              <a:off x="9053143" y="2147704"/>
              <a:ext cx="196265" cy="152796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20439888">
              <a:off x="8941914" y="2168636"/>
              <a:ext cx="182413" cy="45719"/>
            </a:xfrm>
            <a:prstGeom prst="ellipse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979746" y="2074514"/>
              <a:ext cx="275735" cy="45719"/>
            </a:xfrm>
            <a:prstGeom prst="ellipse">
              <a:avLst/>
            </a:prstGeom>
            <a:solidFill>
              <a:srgbClr val="986E44"/>
            </a:solidFill>
            <a:ln>
              <a:solidFill>
                <a:srgbClr val="986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rot="4435952" flipV="1">
              <a:off x="8059427" y="3896184"/>
              <a:ext cx="101374" cy="45719"/>
            </a:xfrm>
            <a:prstGeom prst="ellipse">
              <a:avLst/>
            </a:prstGeom>
            <a:solidFill>
              <a:srgbClr val="986E44"/>
            </a:solidFill>
            <a:ln>
              <a:solidFill>
                <a:srgbClr val="986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rot="14383831">
              <a:off x="2981123" y="2606035"/>
              <a:ext cx="152542" cy="55636"/>
            </a:xfrm>
            <a:prstGeom prst="ellipse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rot="20439888">
              <a:off x="8615604" y="2539126"/>
              <a:ext cx="76703" cy="84409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rot="20439888">
              <a:off x="9339365" y="1972627"/>
              <a:ext cx="76703" cy="84409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 rot="17685835" flipV="1">
              <a:off x="8655837" y="2621490"/>
              <a:ext cx="284565" cy="94869"/>
            </a:xfrm>
            <a:prstGeom prst="ellipse">
              <a:avLst/>
            </a:prstGeom>
            <a:solidFill>
              <a:srgbClr val="595449"/>
            </a:solidFill>
            <a:ln>
              <a:solidFill>
                <a:srgbClr val="5954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rot="18848498">
              <a:off x="8005355" y="3419735"/>
              <a:ext cx="359992" cy="1154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rot="17226544" flipV="1">
              <a:off x="8052446" y="3452181"/>
              <a:ext cx="350813" cy="36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rot="20439888">
              <a:off x="8773872" y="2505866"/>
              <a:ext cx="76703" cy="84409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 rot="17554308" flipV="1">
              <a:off x="7694177" y="3955869"/>
              <a:ext cx="244673" cy="78777"/>
            </a:xfrm>
            <a:prstGeom prst="ellipse">
              <a:avLst/>
            </a:prstGeom>
            <a:solidFill>
              <a:srgbClr val="324B9A"/>
            </a:solidFill>
            <a:ln>
              <a:solidFill>
                <a:srgbClr val="324B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 rot="20439888">
              <a:off x="2965720" y="856521"/>
              <a:ext cx="76703" cy="84409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Explosion 1 49"/>
          <p:cNvSpPr>
            <a:spLocks noChangeAspect="1"/>
          </p:cNvSpPr>
          <p:nvPr/>
        </p:nvSpPr>
        <p:spPr bwMode="auto">
          <a:xfrm>
            <a:off x="7910548" y="1005655"/>
            <a:ext cx="942374" cy="1188720"/>
          </a:xfrm>
          <a:prstGeom prst="irregularSeal1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TextBox 23"/>
          <p:cNvSpPr txBox="1">
            <a:spLocks noChangeArrowheads="1"/>
          </p:cNvSpPr>
          <p:nvPr/>
        </p:nvSpPr>
        <p:spPr bwMode="auto">
          <a:xfrm>
            <a:off x="8065468" y="1261105"/>
            <a:ext cx="7664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prstClr val="white"/>
                </a:solidFill>
                <a:cs typeface="Arial" panose="020B0604020202020204" pitchFamily="34" charset="0"/>
              </a:rPr>
              <a:t>2014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prstClr val="white"/>
                </a:solidFill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67" name="Explosion 1 66"/>
          <p:cNvSpPr>
            <a:spLocks noChangeAspect="1"/>
          </p:cNvSpPr>
          <p:nvPr/>
        </p:nvSpPr>
        <p:spPr bwMode="auto">
          <a:xfrm>
            <a:off x="9485315" y="863601"/>
            <a:ext cx="941072" cy="1188720"/>
          </a:xfrm>
          <a:prstGeom prst="irregularSeal1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Explosion 1 68"/>
          <p:cNvSpPr>
            <a:spLocks noChangeAspect="1"/>
          </p:cNvSpPr>
          <p:nvPr/>
        </p:nvSpPr>
        <p:spPr bwMode="auto">
          <a:xfrm>
            <a:off x="8065474" y="3124916"/>
            <a:ext cx="962787" cy="1216152"/>
          </a:xfrm>
          <a:prstGeom prst="irregularSeal1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TextBox 5"/>
          <p:cNvSpPr txBox="1">
            <a:spLocks noChangeArrowheads="1"/>
          </p:cNvSpPr>
          <p:nvPr/>
        </p:nvSpPr>
        <p:spPr bwMode="auto">
          <a:xfrm>
            <a:off x="8270961" y="3410707"/>
            <a:ext cx="508735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 dirty="0">
                <a:solidFill>
                  <a:prstClr val="white"/>
                </a:solidFill>
              </a:rPr>
              <a:t>2012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 dirty="0">
                <a:solidFill>
                  <a:prstClr val="white"/>
                </a:solidFill>
              </a:rPr>
              <a:t>2013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 dirty="0">
                <a:solidFill>
                  <a:prstClr val="white"/>
                </a:solidFill>
              </a:rPr>
              <a:t>2016</a:t>
            </a:r>
          </a:p>
        </p:txBody>
      </p:sp>
      <p:sp>
        <p:nvSpPr>
          <p:cNvPr id="71" name="Explosion 1 70"/>
          <p:cNvSpPr>
            <a:spLocks noChangeAspect="1"/>
          </p:cNvSpPr>
          <p:nvPr/>
        </p:nvSpPr>
        <p:spPr bwMode="auto">
          <a:xfrm>
            <a:off x="7947940" y="4129490"/>
            <a:ext cx="916939" cy="1158240"/>
          </a:xfrm>
          <a:prstGeom prst="irregularSeal1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TextBox 5"/>
          <p:cNvSpPr txBox="1">
            <a:spLocks noChangeArrowheads="1"/>
          </p:cNvSpPr>
          <p:nvPr/>
        </p:nvSpPr>
        <p:spPr bwMode="auto">
          <a:xfrm>
            <a:off x="8145657" y="4458102"/>
            <a:ext cx="7653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prstClr val="white"/>
                </a:solidFill>
                <a:cs typeface="Arial" panose="020B0604020202020204" pitchFamily="34" charset="0"/>
              </a:rPr>
              <a:t>2016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prstClr val="white"/>
                </a:solidFill>
                <a:cs typeface="Arial" panose="020B0604020202020204" pitchFamily="34" charset="0"/>
              </a:rPr>
              <a:t>2018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095798" y="3798253"/>
            <a:ext cx="918212" cy="1158240"/>
            <a:chOff x="6960888" y="3798253"/>
            <a:chExt cx="918212" cy="1158240"/>
          </a:xfrm>
        </p:grpSpPr>
        <p:sp>
          <p:nvSpPr>
            <p:cNvPr id="73" name="Explosion 1 72"/>
            <p:cNvSpPr>
              <a:spLocks noChangeAspect="1"/>
            </p:cNvSpPr>
            <p:nvPr/>
          </p:nvSpPr>
          <p:spPr bwMode="auto">
            <a:xfrm>
              <a:off x="6960888" y="3798253"/>
              <a:ext cx="918212" cy="1158240"/>
            </a:xfrm>
            <a:prstGeom prst="irregularSeal1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TextBox 3"/>
            <p:cNvSpPr txBox="1">
              <a:spLocks noChangeArrowheads="1"/>
            </p:cNvSpPr>
            <p:nvPr/>
          </p:nvSpPr>
          <p:spPr bwMode="auto">
            <a:xfrm>
              <a:off x="7190426" y="4108048"/>
              <a:ext cx="56956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000" b="1" dirty="0">
                  <a:solidFill>
                    <a:prstClr val="white"/>
                  </a:solidFill>
                  <a:cs typeface="Arial" panose="020B0604020202020204" pitchFamily="34" charset="0"/>
                </a:rPr>
                <a:t>2015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000" b="1" dirty="0">
                  <a:solidFill>
                    <a:prstClr val="white"/>
                  </a:solidFill>
                  <a:cs typeface="Arial" panose="020B0604020202020204" pitchFamily="34" charset="0"/>
                </a:rPr>
                <a:t>2017-2018</a:t>
              </a:r>
            </a:p>
          </p:txBody>
        </p:sp>
      </p:grpSp>
      <p:sp>
        <p:nvSpPr>
          <p:cNvPr id="75" name="Explosion 1 74"/>
          <p:cNvSpPr>
            <a:spLocks noChangeAspect="1"/>
          </p:cNvSpPr>
          <p:nvPr/>
        </p:nvSpPr>
        <p:spPr bwMode="auto">
          <a:xfrm rot="21403236">
            <a:off x="1853617" y="369489"/>
            <a:ext cx="941070" cy="2755427"/>
          </a:xfrm>
          <a:prstGeom prst="irregularSeal1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TextBox 22"/>
          <p:cNvSpPr txBox="1">
            <a:spLocks noChangeArrowheads="1"/>
          </p:cNvSpPr>
          <p:nvPr/>
        </p:nvSpPr>
        <p:spPr bwMode="auto">
          <a:xfrm>
            <a:off x="1957549" y="1520386"/>
            <a:ext cx="76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prstClr val="white"/>
                </a:solidFill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77" name="Explosion 1 76"/>
          <p:cNvSpPr>
            <a:spLocks noChangeAspect="1"/>
          </p:cNvSpPr>
          <p:nvPr/>
        </p:nvSpPr>
        <p:spPr bwMode="auto">
          <a:xfrm>
            <a:off x="2214563" y="2413000"/>
            <a:ext cx="1013460" cy="1280160"/>
          </a:xfrm>
          <a:prstGeom prst="irregularSeal1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TextBox 24"/>
          <p:cNvSpPr txBox="1">
            <a:spLocks noChangeArrowheads="1"/>
          </p:cNvSpPr>
          <p:nvPr/>
        </p:nvSpPr>
        <p:spPr bwMode="auto">
          <a:xfrm>
            <a:off x="2320589" y="2689228"/>
            <a:ext cx="76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7030A0"/>
                </a:solidFill>
                <a:cs typeface="Arial" panose="020B0604020202020204" pitchFamily="34" charset="0"/>
              </a:rPr>
              <a:t>2018</a:t>
            </a:r>
            <a:r>
              <a:rPr lang="en-US" altLang="en-US" sz="1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200" b="1" dirty="0">
                <a:solidFill>
                  <a:srgbClr val="00B0F0"/>
                </a:solidFill>
                <a:cs typeface="Arial" panose="020B0604020202020204" pitchFamily="34" charset="0"/>
              </a:rPr>
              <a:t>Multiple</a:t>
            </a:r>
            <a:r>
              <a:rPr lang="en-US" altLang="en-US" sz="1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200" b="1" dirty="0">
                <a:solidFill>
                  <a:srgbClr val="00B050"/>
                </a:solidFill>
                <a:cs typeface="Arial" panose="020B0604020202020204" pitchFamily="34" charset="0"/>
              </a:rPr>
              <a:t>Toxins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4839" y="6119651"/>
            <a:ext cx="783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7/24/20</a:t>
            </a:r>
            <a:endParaRPr lang="en-US" sz="1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6557608" y="3693160"/>
            <a:ext cx="989825" cy="1158240"/>
            <a:chOff x="10589608" y="4802424"/>
            <a:chExt cx="989825" cy="1158240"/>
          </a:xfrm>
        </p:grpSpPr>
        <p:sp>
          <p:nvSpPr>
            <p:cNvPr id="79" name="Explosion 1 78"/>
            <p:cNvSpPr>
              <a:spLocks noChangeAspect="1"/>
            </p:cNvSpPr>
            <p:nvPr/>
          </p:nvSpPr>
          <p:spPr bwMode="auto">
            <a:xfrm>
              <a:off x="10589608" y="4802424"/>
              <a:ext cx="916939" cy="1158240"/>
            </a:xfrm>
            <a:prstGeom prst="irregularSeal1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0" name="TextBox 5"/>
            <p:cNvSpPr txBox="1">
              <a:spLocks noChangeArrowheads="1"/>
            </p:cNvSpPr>
            <p:nvPr/>
          </p:nvSpPr>
          <p:spPr bwMode="auto">
            <a:xfrm>
              <a:off x="10814034" y="5209300"/>
              <a:ext cx="76539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400" b="1" dirty="0">
                  <a:solidFill>
                    <a:prstClr val="white"/>
                  </a:solidFill>
                  <a:cs typeface="Arial" panose="020B0604020202020204" pitchFamily="34" charset="0"/>
                </a:rPr>
                <a:t>2019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719650" y="4817620"/>
            <a:ext cx="916939" cy="1158240"/>
            <a:chOff x="10589608" y="4802424"/>
            <a:chExt cx="916939" cy="1158240"/>
          </a:xfrm>
          <a:solidFill>
            <a:srgbClr val="FF0000"/>
          </a:solidFill>
        </p:grpSpPr>
        <p:sp>
          <p:nvSpPr>
            <p:cNvPr id="82" name="Explosion 1 81"/>
            <p:cNvSpPr>
              <a:spLocks noChangeAspect="1"/>
            </p:cNvSpPr>
            <p:nvPr/>
          </p:nvSpPr>
          <p:spPr bwMode="auto">
            <a:xfrm>
              <a:off x="10589608" y="4802424"/>
              <a:ext cx="916939" cy="1158240"/>
            </a:xfrm>
            <a:prstGeom prst="irregularSeal1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3" name="TextBox 5"/>
            <p:cNvSpPr txBox="1">
              <a:spLocks noChangeArrowheads="1"/>
            </p:cNvSpPr>
            <p:nvPr/>
          </p:nvSpPr>
          <p:spPr bwMode="auto">
            <a:xfrm>
              <a:off x="10775122" y="5209300"/>
              <a:ext cx="592843" cy="307777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400" b="1" dirty="0">
                  <a:solidFill>
                    <a:prstClr val="white"/>
                  </a:solidFill>
                  <a:cs typeface="Arial" panose="020B0604020202020204" pitchFamily="34" charset="0"/>
                </a:rPr>
                <a:t>2019</a:t>
              </a:r>
            </a:p>
          </p:txBody>
        </p: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94A8DB4B-B265-43D6-96C3-9F7CA946D636}"/>
              </a:ext>
            </a:extLst>
          </p:cNvPr>
          <p:cNvSpPr/>
          <p:nvPr/>
        </p:nvSpPr>
        <p:spPr>
          <a:xfrm>
            <a:off x="6977063" y="3690938"/>
            <a:ext cx="209558" cy="33337"/>
          </a:xfrm>
          <a:custGeom>
            <a:avLst/>
            <a:gdLst>
              <a:gd name="connsiteX0" fmla="*/ 0 w 209558"/>
              <a:gd name="connsiteY0" fmla="*/ 19050 h 33337"/>
              <a:gd name="connsiteX1" fmla="*/ 38100 w 209558"/>
              <a:gd name="connsiteY1" fmla="*/ 23812 h 33337"/>
              <a:gd name="connsiteX2" fmla="*/ 71437 w 209558"/>
              <a:gd name="connsiteY2" fmla="*/ 33337 h 33337"/>
              <a:gd name="connsiteX3" fmla="*/ 128587 w 209558"/>
              <a:gd name="connsiteY3" fmla="*/ 28575 h 33337"/>
              <a:gd name="connsiteX4" fmla="*/ 142875 w 209558"/>
              <a:gd name="connsiteY4" fmla="*/ 19050 h 33337"/>
              <a:gd name="connsiteX5" fmla="*/ 171450 w 209558"/>
              <a:gd name="connsiteY5" fmla="*/ 9525 h 33337"/>
              <a:gd name="connsiteX6" fmla="*/ 209550 w 209558"/>
              <a:gd name="connsiteY6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8" h="33337">
                <a:moveTo>
                  <a:pt x="0" y="19050"/>
                </a:moveTo>
                <a:cubicBezTo>
                  <a:pt x="12700" y="20637"/>
                  <a:pt x="25475" y="21708"/>
                  <a:pt x="38100" y="23812"/>
                </a:cubicBezTo>
                <a:cubicBezTo>
                  <a:pt x="50055" y="25804"/>
                  <a:pt x="60117" y="29564"/>
                  <a:pt x="71437" y="33337"/>
                </a:cubicBezTo>
                <a:cubicBezTo>
                  <a:pt x="90487" y="31750"/>
                  <a:pt x="109842" y="32324"/>
                  <a:pt x="128587" y="28575"/>
                </a:cubicBezTo>
                <a:cubicBezTo>
                  <a:pt x="134200" y="27452"/>
                  <a:pt x="137644" y="21375"/>
                  <a:pt x="142875" y="19050"/>
                </a:cubicBezTo>
                <a:cubicBezTo>
                  <a:pt x="152050" y="14972"/>
                  <a:pt x="161487" y="10770"/>
                  <a:pt x="171450" y="9525"/>
                </a:cubicBezTo>
                <a:cubicBezTo>
                  <a:pt x="211125" y="4565"/>
                  <a:pt x="209550" y="17561"/>
                  <a:pt x="209550" y="0"/>
                </a:cubicBezTo>
              </a:path>
            </a:pathLst>
          </a:cu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685E4E5-D5D9-408D-AF1E-B2EE414EE09D}"/>
              </a:ext>
            </a:extLst>
          </p:cNvPr>
          <p:cNvSpPr txBox="1"/>
          <p:nvPr/>
        </p:nvSpPr>
        <p:spPr>
          <a:xfrm>
            <a:off x="203322" y="2741345"/>
            <a:ext cx="1754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2014-2020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4611E7C-0892-4721-87EE-948230123A33}"/>
              </a:ext>
            </a:extLst>
          </p:cNvPr>
          <p:cNvGrpSpPr/>
          <p:nvPr/>
        </p:nvGrpSpPr>
        <p:grpSpPr>
          <a:xfrm>
            <a:off x="2536452" y="2682216"/>
            <a:ext cx="916939" cy="1158240"/>
            <a:chOff x="10589608" y="4802424"/>
            <a:chExt cx="916939" cy="1158240"/>
          </a:xfrm>
          <a:solidFill>
            <a:schemeClr val="bg1"/>
          </a:solidFill>
        </p:grpSpPr>
        <p:sp>
          <p:nvSpPr>
            <p:cNvPr id="87" name="Explosion 1 78">
              <a:extLst>
                <a:ext uri="{FF2B5EF4-FFF2-40B4-BE49-F238E27FC236}">
                  <a16:creationId xmlns:a16="http://schemas.microsoft.com/office/drawing/2014/main" id="{82FBD627-2F72-4CCC-825B-9AFE4BDE56D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589608" y="4802424"/>
              <a:ext cx="916939" cy="1158240"/>
            </a:xfrm>
            <a:prstGeom prst="irregularSeal1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8" name="TextBox 5">
              <a:extLst>
                <a:ext uri="{FF2B5EF4-FFF2-40B4-BE49-F238E27FC236}">
                  <a16:creationId xmlns:a16="http://schemas.microsoft.com/office/drawing/2014/main" id="{04C73FA8-78CB-4648-8572-EAD962939E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20001" y="5167930"/>
              <a:ext cx="598217" cy="33855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600" b="1" dirty="0">
                  <a:cs typeface="Arial" panose="020B0604020202020204" pitchFamily="34" charset="0"/>
                </a:rPr>
                <a:t>2020</a:t>
              </a:r>
            </a:p>
          </p:txBody>
        </p:sp>
      </p:grpSp>
      <p:sp>
        <p:nvSpPr>
          <p:cNvPr id="89" name="Explosion 1 88"/>
          <p:cNvSpPr>
            <a:spLocks noChangeAspect="1"/>
          </p:cNvSpPr>
          <p:nvPr/>
        </p:nvSpPr>
        <p:spPr bwMode="auto">
          <a:xfrm>
            <a:off x="9372504" y="1245907"/>
            <a:ext cx="941072" cy="1188720"/>
          </a:xfrm>
          <a:prstGeom prst="irregularSeal1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TextBox 21"/>
          <p:cNvSpPr txBox="1">
            <a:spLocks noChangeArrowheads="1"/>
          </p:cNvSpPr>
          <p:nvPr/>
        </p:nvSpPr>
        <p:spPr bwMode="auto">
          <a:xfrm>
            <a:off x="9454039" y="1631341"/>
            <a:ext cx="76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2020</a:t>
            </a:r>
            <a:endParaRPr lang="en-US" altLang="en-US" sz="18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2966118" y="5268912"/>
            <a:ext cx="1102444" cy="1271824"/>
            <a:chOff x="10589608" y="4802424"/>
            <a:chExt cx="916939" cy="1158240"/>
          </a:xfrm>
          <a:solidFill>
            <a:srgbClr val="FF0000"/>
          </a:solidFill>
        </p:grpSpPr>
        <p:sp>
          <p:nvSpPr>
            <p:cNvPr id="92" name="Explosion 1 91"/>
            <p:cNvSpPr>
              <a:spLocks noChangeAspect="1"/>
            </p:cNvSpPr>
            <p:nvPr/>
          </p:nvSpPr>
          <p:spPr bwMode="auto">
            <a:xfrm>
              <a:off x="10589608" y="4802424"/>
              <a:ext cx="916939" cy="1158240"/>
            </a:xfrm>
            <a:prstGeom prst="irregularSeal1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3" name="TextBox 5"/>
            <p:cNvSpPr txBox="1">
              <a:spLocks noChangeArrowheads="1"/>
            </p:cNvSpPr>
            <p:nvPr/>
          </p:nvSpPr>
          <p:spPr bwMode="auto">
            <a:xfrm>
              <a:off x="10778795" y="5195336"/>
              <a:ext cx="585151" cy="336348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800" b="1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2020</a:t>
              </a:r>
              <a:endParaRPr lang="en-US" altLang="en-US" sz="1800" b="1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8" name="TextBox 21"/>
          <p:cNvSpPr txBox="1">
            <a:spLocks noChangeArrowheads="1"/>
          </p:cNvSpPr>
          <p:nvPr/>
        </p:nvSpPr>
        <p:spPr bwMode="auto">
          <a:xfrm>
            <a:off x="9721367" y="1125955"/>
            <a:ext cx="76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prstClr val="white"/>
                </a:solidFill>
                <a:cs typeface="Arial" panose="020B0604020202020204" pitchFamily="34" charset="0"/>
              </a:rPr>
              <a:t>2016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prstClr val="white"/>
                </a:solidFill>
                <a:cs typeface="Arial" panose="020B0604020202020204" pitchFamily="34" charset="0"/>
              </a:rPr>
              <a:t>2017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prstClr val="white"/>
                </a:solidFill>
                <a:cs typeface="Arial" panose="020B0604020202020204" pitchFamily="34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9039226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2D7F-C766-4CFC-9DA4-C0222FF9D59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49310" y="184307"/>
            <a:ext cx="10208302" cy="69850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Case Study Immediate Impacts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s://lh4.googleusercontent.com/29CvSxzhtWn9QkZv-q0u3a1jV9IzSM8_9ZKsqu2f1tV0UAEW2NsolIS21DXViuF4tAZryixf8XnQzFZr1kOaOPzjWuSCClDDDnIOQ9czZ2GiFHqOlhSaAN8K_H51pCp5EZEAMFVJ98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5" y="6156603"/>
            <a:ext cx="11317573" cy="5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129173"/>
              </p:ext>
            </p:extLst>
          </p:nvPr>
        </p:nvGraphicFramePr>
        <p:xfrm>
          <a:off x="1281113" y="969963"/>
          <a:ext cx="10162196" cy="5186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Worksheet" r:id="rId5" imgW="9629660" imgH="4914783" progId="Excel.Sheet.12">
                  <p:embed/>
                </p:oleObj>
              </mc:Choice>
              <mc:Fallback>
                <p:oleObj name="Worksheet" r:id="rId5" imgW="9629660" imgH="49147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81113" y="969963"/>
                        <a:ext cx="10162196" cy="5186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578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2D7F-C766-4CFC-9DA4-C0222FF9D59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49310" y="184307"/>
            <a:ext cx="10208302" cy="69850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Case Study Immediate Impacts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s://lh4.googleusercontent.com/29CvSxzhtWn9QkZv-q0u3a1jV9IzSM8_9ZKsqu2f1tV0UAEW2NsolIS21DXViuF4tAZryixf8XnQzFZr1kOaOPzjWuSCClDDDnIOQ9czZ2GiFHqOlhSaAN8K_H51pCp5EZEAMFVJ98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5" y="6156603"/>
            <a:ext cx="11317573" cy="5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462937"/>
              </p:ext>
            </p:extLst>
          </p:nvPr>
        </p:nvGraphicFramePr>
        <p:xfrm>
          <a:off x="1226521" y="969962"/>
          <a:ext cx="9976499" cy="509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Worksheet" r:id="rId5" imgW="9629660" imgH="4914783" progId="Excel.Sheet.12">
                  <p:embed/>
                </p:oleObj>
              </mc:Choice>
              <mc:Fallback>
                <p:oleObj name="Worksheet" r:id="rId5" imgW="9629660" imgH="49147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6521" y="969962"/>
                        <a:ext cx="9976499" cy="509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2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2D7F-C766-4CFC-9DA4-C0222FF9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8" y="2178389"/>
            <a:ext cx="11917180" cy="1143000"/>
          </a:xfrm>
        </p:spPr>
        <p:txBody>
          <a:bodyPr/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HAB Toxins Cannot Be Destroyed by Cooking, Freezing, etc.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lh3.googleusercontent.com/s5cxW0iHrcROT_Ylg6aWH7UV7MMhGJU6c_CUbUi9JvMqkFwruKmPf6wGTKKNz-6b7X-rJAWXW2vaH9xQ7-hyKtcVL0vBJx5BJXKrvAvWY9uUdfIwAz1UYq_bPF6VcB0oG9nGzvDdR9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004" y="0"/>
            <a:ext cx="5525784" cy="70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29CvSxzhtWn9QkZv-q0u3a1jV9IzSM8_9ZKsqu2f1tV0UAEW2NsolIS21DXViuF4tAZryixf8XnQzFZr1kOaOPzjWuSCClDDDnIOQ9czZ2GiFHqOlhSaAN8K_H51pCp5EZEAMFVJ98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5" y="6156603"/>
            <a:ext cx="11317573" cy="5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2D7F-C766-4CFC-9DA4-C0222FF9D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74" y="479228"/>
            <a:ext cx="11677337" cy="77285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Human Toxicity Shellfish-ASP, NSP, PSP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E8A871-B827-4F77-97A9-B473F698E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890" y="1557306"/>
            <a:ext cx="11182661" cy="4689641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Human illness &amp; death</a:t>
            </a:r>
          </a:p>
          <a:p>
            <a:pPr marL="1028700" lvl="1" indent="-571500" algn="l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Areas monitored</a:t>
            </a:r>
          </a:p>
          <a:p>
            <a:pPr marL="1485900" lvl="2" indent="-571500" algn="l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None from commercial products in US </a:t>
            </a:r>
          </a:p>
          <a:p>
            <a:pPr marL="1485900" lvl="2" indent="-571500" algn="l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Occasional illness among recreational &amp;</a:t>
            </a:r>
          </a:p>
          <a:p>
            <a:pPr lvl="2" algn="l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subsistence users</a:t>
            </a:r>
          </a:p>
          <a:p>
            <a:pPr marL="1028700" lvl="1" indent="-571500" algn="l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Areas not monitored</a:t>
            </a:r>
          </a:p>
          <a:p>
            <a:pPr marL="1485900" lvl="2" indent="-571500" algn="l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AK human death &amp; illness recreational &amp; subsistence users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onitoring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&amp; regulatory structure</a:t>
            </a:r>
          </a:p>
          <a:p>
            <a:pPr marL="1028700" lvl="1" indent="-571500" algn="l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Interstate Shellfish Sanitation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Conference</a:t>
            </a:r>
          </a:p>
          <a:p>
            <a:pPr marL="1485900" lvl="2" indent="-571500" algn="l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olluscan shellfish</a:t>
            </a:r>
          </a:p>
          <a:p>
            <a:pPr marL="1485900" lvl="2" indent="-571500" algn="l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State/tribal governments, federal agencies (FDA, NOAA, EPA), shellfish industry</a:t>
            </a:r>
          </a:p>
          <a:p>
            <a:pPr marL="1028700" lvl="1" indent="-571500" algn="l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§"/>
            </a:pP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 descr="https://lh4.googleusercontent.com/29CvSxzhtWn9QkZv-q0u3a1jV9IzSM8_9ZKsqu2f1tV0UAEW2NsolIS21DXViuF4tAZryixf8XnQzFZr1kOaOPzjWuSCClDDDnIOQ9czZ2GiFHqOlhSaAN8K_H51pCp5EZEAMFVJ98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5" y="6156603"/>
            <a:ext cx="11317573" cy="5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lh3.googleusercontent.com/s5cxW0iHrcROT_Ylg6aWH7UV7MMhGJU6c_CUbUi9JvMqkFwruKmPf6wGTKKNz-6b7X-rJAWXW2vaH9xQ7-hyKtcVL0vBJx5BJXKrvAvWY9uUdfIwAz1UYq_bPF6VcB0oG9nGzvDdR9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369" y="22028"/>
            <a:ext cx="358587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3"/>
          <a:stretch/>
        </p:blipFill>
        <p:spPr>
          <a:xfrm>
            <a:off x="7047032" y="1412620"/>
            <a:ext cx="4866916" cy="26175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052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2D7F-C766-4CFC-9DA4-C0222FF9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675" y="457201"/>
            <a:ext cx="10972800" cy="1143000"/>
          </a:xfrm>
        </p:spPr>
        <p:txBody>
          <a:bodyPr/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Talk Outline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E8A871-B827-4F77-97A9-B473F698E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31" y="1844249"/>
            <a:ext cx="11383617" cy="4312354"/>
          </a:xfrm>
        </p:spPr>
        <p:txBody>
          <a:bodyPr/>
          <a:lstStyle/>
          <a:p>
            <a:pPr marL="628650" indent="-571500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What are HABs?</a:t>
            </a:r>
          </a:p>
          <a:p>
            <a:pPr marL="628650" indent="-571500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Where do they occur, especially extreme events?</a:t>
            </a:r>
          </a:p>
          <a:p>
            <a:pPr marL="628650" indent="-571500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What are the harmful impacts of marine HABs?</a:t>
            </a:r>
          </a:p>
          <a:p>
            <a:pPr marL="628650" indent="-571500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What can be done about them?</a:t>
            </a:r>
          </a:p>
        </p:txBody>
      </p:sp>
      <p:pic>
        <p:nvPicPr>
          <p:cNvPr id="1028" name="Picture 4" descr="https://lh4.googleusercontent.com/29CvSxzhtWn9QkZv-q0u3a1jV9IzSM8_9ZKsqu2f1tV0UAEW2NsolIS21DXViuF4tAZryixf8XnQzFZr1kOaOPzjWuSCClDDDnIOQ9czZ2GiFHqOlhSaAN8K_H51pCp5EZEAMFVJ98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5" y="6156603"/>
            <a:ext cx="11317573" cy="5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lh3.googleusercontent.com/s5cxW0iHrcROT_Ylg6aWH7UV7MMhGJU6c_CUbUi9JvMqkFwruKmPf6wGTKKNz-6b7X-rJAWXW2vaH9xQ7-hyKtcVL0vBJx5BJXKrvAvWY9uUdfIwAz1UYq_bPF6VcB0oG9nGzvDdR9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369" y="22028"/>
            <a:ext cx="358587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61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2D7F-C766-4CFC-9DA4-C0222FF9D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811" y="320069"/>
            <a:ext cx="6861016" cy="77285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Human Toxicity Shellfish-ASP, NSP, PSP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s://lh4.googleusercontent.com/29CvSxzhtWn9QkZv-q0u3a1jV9IzSM8_9ZKsqu2f1tV0UAEW2NsolIS21DXViuF4tAZryixf8XnQzFZr1kOaOPzjWuSCClDDDnIOQ9czZ2GiFHqOlhSaAN8K_H51pCp5EZEAMFVJ98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5" y="6156603"/>
            <a:ext cx="11317573" cy="5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631473" y="320069"/>
            <a:ext cx="4560527" cy="5958327"/>
            <a:chOff x="7631473" y="320069"/>
            <a:chExt cx="4560527" cy="5958327"/>
          </a:xfrm>
        </p:grpSpPr>
        <p:pic>
          <p:nvPicPr>
            <p:cNvPr id="8" name="Picture 7" descr="A close up of many different vegetables on display&#10;&#10;Description automatically generated">
              <a:extLst>
                <a:ext uri="{FF2B5EF4-FFF2-40B4-BE49-F238E27FC236}">
                  <a16:creationId xmlns:a16="http://schemas.microsoft.com/office/drawing/2014/main" id="{42F106BB-A067-40F3-8F79-F8B8C1B1D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1473" y="2996164"/>
              <a:ext cx="2528866" cy="1950840"/>
            </a:xfrm>
            <a:prstGeom prst="rect">
              <a:avLst/>
            </a:prstGeom>
          </p:spPr>
        </p:pic>
        <p:pic>
          <p:nvPicPr>
            <p:cNvPr id="9" name="Picture 4" descr="\\nccos-vs-nas01\CSCOR\HAB Grants and related\Photos\Warning Signs\Maine  Rob Magnie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5726" y="3481023"/>
              <a:ext cx="1864915" cy="2797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608" y="320069"/>
              <a:ext cx="4177392" cy="2803673"/>
            </a:xfrm>
            <a:prstGeom prst="rect">
              <a:avLst/>
            </a:prstGeom>
          </p:spPr>
        </p:pic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41E8A871-B827-4F77-97A9-B473F698E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811" y="1688827"/>
            <a:ext cx="7729797" cy="4307238"/>
          </a:xfrm>
        </p:spPr>
        <p:txBody>
          <a:bodyPr/>
          <a:lstStyle/>
          <a:p>
            <a:pPr marL="225425" indent="-22542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Closures commercial, recreational, subsistence</a:t>
            </a:r>
          </a:p>
          <a:p>
            <a:pPr algn="l">
              <a:spcBef>
                <a:spcPts val="0"/>
              </a:spcBef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&amp; aquaculture harvests where monitoring occurs</a:t>
            </a:r>
          </a:p>
          <a:p>
            <a:pPr marL="1028700" lvl="1" indent="-571500" algn="l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Product recalls</a:t>
            </a:r>
          </a:p>
          <a:p>
            <a:pPr marL="1028700" lvl="1" indent="-571500" algn="l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Lost sales throughout shellfish industry</a:t>
            </a:r>
          </a:p>
          <a:p>
            <a:pPr marL="1028700" lvl="1" indent="-571500" algn="l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Increased prices</a:t>
            </a:r>
          </a:p>
          <a:p>
            <a:pPr marL="1028700" lvl="1" indent="-571500" algn="l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Increased imports</a:t>
            </a:r>
          </a:p>
          <a:p>
            <a:pPr marL="1028700" lvl="1" indent="-571500" algn="l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Halo effect impacts other products</a:t>
            </a:r>
          </a:p>
          <a:p>
            <a:pPr marL="1028700" lvl="1" indent="-571500" algn="l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Reduced tourism and recreation</a:t>
            </a:r>
          </a:p>
          <a:p>
            <a:pPr marL="1028700" lvl="1" indent="-571500" algn="l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Loss of important source nutrition</a:t>
            </a:r>
          </a:p>
          <a:p>
            <a:pPr marL="1028700" lvl="1" indent="-571500" algn="l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Social and cultural losses</a:t>
            </a:r>
          </a:p>
        </p:txBody>
      </p:sp>
    </p:spTree>
    <p:extLst>
      <p:ext uri="{BB962C8B-B14F-4D97-AF65-F5344CB8AC3E}">
        <p14:creationId xmlns:p14="http://schemas.microsoft.com/office/powerpoint/2010/main" val="69050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2D7F-C766-4CFC-9DA4-C0222FF9D59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49310" y="184307"/>
            <a:ext cx="10208302" cy="69850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Case Study Immediate Impacts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s://lh4.googleusercontent.com/29CvSxzhtWn9QkZv-q0u3a1jV9IzSM8_9ZKsqu2f1tV0UAEW2NsolIS21DXViuF4tAZryixf8XnQzFZr1kOaOPzjWuSCClDDDnIOQ9czZ2GiFHqOlhSaAN8K_H51pCp5EZEAMFVJ98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5" y="6156603"/>
            <a:ext cx="11317573" cy="5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955653"/>
              </p:ext>
            </p:extLst>
          </p:nvPr>
        </p:nvGraphicFramePr>
        <p:xfrm>
          <a:off x="1049310" y="973773"/>
          <a:ext cx="9976499" cy="509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Worksheet" r:id="rId5" imgW="9629660" imgH="4914783" progId="Excel.Sheet.12">
                  <p:embed/>
                </p:oleObj>
              </mc:Choice>
              <mc:Fallback>
                <p:oleObj name="Worksheet" r:id="rId5" imgW="9629660" imgH="49147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9310" y="973773"/>
                        <a:ext cx="9976499" cy="509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618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2D7F-C766-4CFC-9DA4-C0222FF9D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72" y="340314"/>
            <a:ext cx="11677337" cy="66665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Human Toxicity Fish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E8A871-B827-4F77-97A9-B473F698E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809" y="1006972"/>
            <a:ext cx="11182661" cy="4850179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CFP</a:t>
            </a:r>
          </a:p>
          <a:p>
            <a:pPr marL="1028700" lvl="1" indent="-571500" algn="l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FDA and some states investigate outbreaks and sometimes issue advisories </a:t>
            </a:r>
          </a:p>
          <a:p>
            <a:pPr marL="1028700" lvl="1" indent="-571500" algn="l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Most common seafood poisoning worldwide</a:t>
            </a:r>
          </a:p>
          <a:p>
            <a:pPr marL="1028700" lvl="1" indent="-5715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Prevents commercial, recreational, and subsistence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fishing</a:t>
            </a:r>
          </a:p>
          <a:p>
            <a:pPr lvl="1" algn="l">
              <a:spcBef>
                <a:spcPts val="0"/>
              </a:spcBef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	  in many tropical, sub-tropical areas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ASP (</a:t>
            </a:r>
            <a:r>
              <a:rPr lang="en-US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Domoic</a:t>
            </a:r>
            <a:r>
              <a:rPr 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Acid Poisoning, DAP)</a:t>
            </a:r>
          </a:p>
          <a:p>
            <a:pPr marL="1028700" lvl="1" indent="-571500" algn="l">
              <a:buFont typeface="Courier New" panose="02070309020205020404" pitchFamily="49" charset="0"/>
              <a:buChar char="o"/>
            </a:pPr>
            <a:r>
              <a:rPr lang="en-US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 at high levels mostly in fish gut, not muscles</a:t>
            </a:r>
          </a:p>
          <a:p>
            <a:pPr marL="1028700" lvl="1" indent="-571500" algn="l">
              <a:buFont typeface="Courier New" panose="02070309020205020404" pitchFamily="49" charset="0"/>
              <a:buChar char="o"/>
            </a:pPr>
            <a:r>
              <a:rPr lang="en-US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2015 </a:t>
            </a:r>
            <a:r>
              <a:rPr lang="en-US" sz="2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Pseudo-</a:t>
            </a:r>
            <a:r>
              <a:rPr lang="en-US" sz="22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nitzschia</a:t>
            </a: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West Coast bloom, sales filter feeding fish banned</a:t>
            </a:r>
          </a:p>
          <a:p>
            <a:pPr marL="1028700" lvl="1" indent="-571500" algn="l">
              <a:buFont typeface="Courier New" panose="02070309020205020404" pitchFamily="49" charset="0"/>
              <a:buChar char="o"/>
            </a:pPr>
            <a:r>
              <a:rPr lang="en-US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 known human illnesses, many marine mammal and bird deaths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NSP (</a:t>
            </a:r>
            <a:r>
              <a:rPr lang="en-US" sz="26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Karenia</a:t>
            </a:r>
            <a:r>
              <a:rPr lang="en-US" sz="2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brevis </a:t>
            </a:r>
            <a:r>
              <a:rPr 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&amp; others)</a:t>
            </a:r>
          </a:p>
          <a:p>
            <a:pPr marL="1028700" lvl="1" indent="-571500" algn="l">
              <a:buFont typeface="Courier New" panose="02070309020205020404" pitchFamily="49" charset="0"/>
              <a:buChar char="o"/>
            </a:pPr>
            <a:r>
              <a:rPr lang="en-US" sz="2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Brevetoxins</a:t>
            </a:r>
            <a:r>
              <a:rPr lang="en-US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mostly in fish gut, not muscles</a:t>
            </a:r>
          </a:p>
          <a:p>
            <a:pPr marL="1028700" lvl="1" indent="-571500" algn="l">
              <a:buFont typeface="Courier New" panose="02070309020205020404" pitchFamily="49" charset="0"/>
              <a:buChar char="o"/>
            </a:pPr>
            <a:r>
              <a:rPr lang="en-US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Increased emergency room visits for gastric illness during </a:t>
            </a:r>
            <a:r>
              <a:rPr lang="en-US" sz="22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Karenia</a:t>
            </a:r>
            <a:r>
              <a:rPr lang="en-US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blooms</a:t>
            </a:r>
            <a:endParaRPr lang="en-US" sz="2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028700" lvl="1" indent="-571500" algn="l">
              <a:buFont typeface="Courier New" panose="02070309020205020404" pitchFamily="49" charset="0"/>
              <a:buChar char="o"/>
            </a:pPr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 descr="https://lh4.googleusercontent.com/29CvSxzhtWn9QkZv-q0u3a1jV9IzSM8_9ZKsqu2f1tV0UAEW2NsolIS21DXViuF4tAZryixf8XnQzFZr1kOaOPzjWuSCClDDDnIOQ9czZ2GiFHqOlhSaAN8K_H51pCp5EZEAMFVJ98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5" y="6156603"/>
            <a:ext cx="11317573" cy="5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lh3.googleusercontent.com/s5cxW0iHrcROT_Ylg6aWH7UV7MMhGJU6c_CUbUi9JvMqkFwruKmPf6wGTKKNz-6b7X-rJAWXW2vaH9xQ7-hyKtcVL0vBJx5BJXKrvAvWY9uUdfIwAz1UYq_bPF6VcB0oG9nGzvDdR9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369" y="22028"/>
            <a:ext cx="358587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http://www.fgcu.edu/CWI/images/gambi-hor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6" t="4156" r="36488" b="28455"/>
          <a:stretch>
            <a:fillRect/>
          </a:stretch>
        </p:blipFill>
        <p:spPr bwMode="auto">
          <a:xfrm>
            <a:off x="9294260" y="1919233"/>
            <a:ext cx="2296880" cy="197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26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2D7F-C766-4CFC-9DA4-C0222FF9D59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49310" y="184307"/>
            <a:ext cx="10208302" cy="69850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Case Study Immediate Impacts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s://lh4.googleusercontent.com/29CvSxzhtWn9QkZv-q0u3a1jV9IzSM8_9ZKsqu2f1tV0UAEW2NsolIS21DXViuF4tAZryixf8XnQzFZr1kOaOPzjWuSCClDDDnIOQ9czZ2GiFHqOlhSaAN8K_H51pCp5EZEAMFVJ98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5" y="6156603"/>
            <a:ext cx="11317573" cy="5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53350"/>
              </p:ext>
            </p:extLst>
          </p:nvPr>
        </p:nvGraphicFramePr>
        <p:xfrm>
          <a:off x="1165211" y="973773"/>
          <a:ext cx="9976499" cy="509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Worksheet" r:id="rId5" imgW="9629660" imgH="4914783" progId="Excel.Sheet.12">
                  <p:embed/>
                </p:oleObj>
              </mc:Choice>
              <mc:Fallback>
                <p:oleObj name="Worksheet" r:id="rId5" imgW="9629660" imgH="49147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65211" y="973773"/>
                        <a:ext cx="9976499" cy="509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806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2D7F-C766-4CFC-9DA4-C0222FF9D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479229"/>
            <a:ext cx="10363200" cy="1004798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Human Toxicity Aerosols--</a:t>
            </a:r>
            <a:r>
              <a:rPr lang="en-US" sz="5400" b="1" i="1" dirty="0" err="1" smtClean="0">
                <a:solidFill>
                  <a:srgbClr val="FF0000"/>
                </a:solidFill>
              </a:rPr>
              <a:t>Karenia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E8A871-B827-4F77-97A9-B473F698E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842" y="1484027"/>
            <a:ext cx="11037758" cy="4122294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Human illnesses due to respiratory and neurotoxic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impacts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Monitoring &amp; models provide early warning to public &amp; businesses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Warnings and beach closures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Reduced dive boat/charter fishing excursions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Fewer visitors parks &amp; other recreational facilities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Fewer restaurant patrons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Less need for hotel rooms and short-term rentals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Lower real estate prices</a:t>
            </a:r>
          </a:p>
        </p:txBody>
      </p:sp>
      <p:pic>
        <p:nvPicPr>
          <p:cNvPr id="1028" name="Picture 4" descr="https://lh4.googleusercontent.com/29CvSxzhtWn9QkZv-q0u3a1jV9IzSM8_9ZKsqu2f1tV0UAEW2NsolIS21DXViuF4tAZryixf8XnQzFZr1kOaOPzjWuSCClDDDnIOQ9czZ2GiFHqOlhSaAN8K_H51pCp5EZEAMFVJ98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5" y="6156603"/>
            <a:ext cx="11317573" cy="5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lh3.googleusercontent.com/s5cxW0iHrcROT_Ylg6aWH7UV7MMhGJU6c_CUbUi9JvMqkFwruKmPf6wGTKKNz-6b7X-rJAWXW2vaH9xQ7-hyKtcVL0vBJx5BJXKrvAvWY9uUdfIwAz1UYq_bPF6VcB0oG9nGzvDdR9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369" y="22028"/>
            <a:ext cx="358587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425" y="2488825"/>
            <a:ext cx="3716904" cy="319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8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2D7F-C766-4CFC-9DA4-C0222FF9D59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49310" y="184307"/>
            <a:ext cx="10208302" cy="69850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Case Study Immediate Impacts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s://lh4.googleusercontent.com/29CvSxzhtWn9QkZv-q0u3a1jV9IzSM8_9ZKsqu2f1tV0UAEW2NsolIS21DXViuF4tAZryixf8XnQzFZr1kOaOPzjWuSCClDDDnIOQ9czZ2GiFHqOlhSaAN8K_H51pCp5EZEAMFVJ98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5" y="6156603"/>
            <a:ext cx="11317573" cy="5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171186"/>
              </p:ext>
            </p:extLst>
          </p:nvPr>
        </p:nvGraphicFramePr>
        <p:xfrm>
          <a:off x="1165211" y="973773"/>
          <a:ext cx="9976499" cy="509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Worksheet" r:id="rId5" imgW="9629660" imgH="4914783" progId="Excel.Sheet.12">
                  <p:embed/>
                </p:oleObj>
              </mc:Choice>
              <mc:Fallback>
                <p:oleObj name="Worksheet" r:id="rId5" imgW="9629660" imgH="49147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65211" y="973773"/>
                        <a:ext cx="9976499" cy="509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940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2D7F-C766-4CFC-9DA4-C0222FF9D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459" y="395364"/>
            <a:ext cx="10363200" cy="942557"/>
          </a:xfrm>
        </p:spPr>
        <p:txBody>
          <a:bodyPr/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Non-human toxicity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E8A871-B827-4F77-97A9-B473F698E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536" y="1337921"/>
            <a:ext cx="10897850" cy="4818681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Dead fish—NSP,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PSP</a:t>
            </a:r>
          </a:p>
          <a:p>
            <a:pPr marL="1028700" lvl="1" indent="-571500" algn="l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Decreased beach use</a:t>
            </a:r>
          </a:p>
          <a:p>
            <a:pPr marL="1028700" lvl="1" indent="-571500" algn="l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Beach clean-up</a:t>
            </a:r>
          </a:p>
          <a:p>
            <a:pPr marL="1028700" lvl="1" indent="-571500" algn="l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Accounted for in some fisheries management plans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Marine mammals, turtles, birds--NSP, ASP,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PSP</a:t>
            </a:r>
          </a:p>
          <a:p>
            <a:pPr marL="1028700" lvl="1" indent="-571500" algn="l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Includes many protected species</a:t>
            </a:r>
          </a:p>
          <a:p>
            <a:pPr marL="1028700" lvl="1" indent="-571500" algn="l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Public concern</a:t>
            </a:r>
          </a:p>
          <a:p>
            <a:pPr marL="1028700" lvl="1" indent="-571500" algn="l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Animal rescue and treatment</a:t>
            </a:r>
          </a:p>
          <a:p>
            <a:pPr marL="1028700" lvl="1" indent="-571500" algn="l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Accounted for in some management plans</a:t>
            </a:r>
          </a:p>
        </p:txBody>
      </p:sp>
      <p:pic>
        <p:nvPicPr>
          <p:cNvPr id="1028" name="Picture 4" descr="https://lh4.googleusercontent.com/29CvSxzhtWn9QkZv-q0u3a1jV9IzSM8_9ZKsqu2f1tV0UAEW2NsolIS21DXViuF4tAZryixf8XnQzFZr1kOaOPzjWuSCClDDDnIOQ9czZ2GiFHqOlhSaAN8K_H51pCp5EZEAMFVJ98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5" y="6156603"/>
            <a:ext cx="11317573" cy="5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lh3.googleusercontent.com/s5cxW0iHrcROT_Ylg6aWH7UV7MMhGJU6c_CUbUi9JvMqkFwruKmPf6wGTKKNz-6b7X-rJAWXW2vaH9xQ7-hyKtcVL0vBJx5BJXKrvAvWY9uUdfIwAz1UYq_bPF6VcB0oG9nGzvDdR9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369" y="22028"/>
            <a:ext cx="358587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\\nccos-vs-nas01\CSCOR\HAB Grants and related\Photos\TX red tide\deadfish_Texas_after Karenia bloom The Facts Brazoria County Tex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505" y="579980"/>
            <a:ext cx="1808812" cy="273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unnam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92" b="12308"/>
          <a:stretch>
            <a:fillRect/>
          </a:stretch>
        </p:blipFill>
        <p:spPr bwMode="auto">
          <a:xfrm>
            <a:off x="8574486" y="4075856"/>
            <a:ext cx="3447623" cy="22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37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2D7F-C766-4CFC-9DA4-C0222FF9D59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49310" y="184307"/>
            <a:ext cx="10208302" cy="69850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Case Study Immediate Impacts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s://lh4.googleusercontent.com/29CvSxzhtWn9QkZv-q0u3a1jV9IzSM8_9ZKsqu2f1tV0UAEW2NsolIS21DXViuF4tAZryixf8XnQzFZr1kOaOPzjWuSCClDDDnIOQ9czZ2GiFHqOlhSaAN8K_H51pCp5EZEAMFVJ98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5" y="6156603"/>
            <a:ext cx="11317573" cy="5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222329"/>
              </p:ext>
            </p:extLst>
          </p:nvPr>
        </p:nvGraphicFramePr>
        <p:xfrm>
          <a:off x="1049310" y="1007663"/>
          <a:ext cx="9981368" cy="5094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Worksheet" r:id="rId5" imgW="9629660" imgH="4914783" progId="Excel.Sheet.12">
                  <p:embed/>
                </p:oleObj>
              </mc:Choice>
              <mc:Fallback>
                <p:oleObj name="Worksheet" r:id="rId5" imgW="9629660" imgH="49147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9310" y="1007663"/>
                        <a:ext cx="9981368" cy="5094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862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2D7F-C766-4CFC-9DA4-C0222FF9D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11" y="408734"/>
            <a:ext cx="11812247" cy="772854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Other Ecosystem Impacts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E8A871-B827-4F77-97A9-B473F698E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607" y="1339036"/>
            <a:ext cx="11032760" cy="4357225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Water Discoloration—NSP, </a:t>
            </a:r>
            <a:r>
              <a:rPr lang="en-US" sz="3600" i="1" dirty="0" smtClean="0">
                <a:solidFill>
                  <a:schemeClr val="tx2">
                    <a:lumMod val="75000"/>
                  </a:schemeClr>
                </a:solidFill>
              </a:rPr>
              <a:t>PSP</a:t>
            </a:r>
          </a:p>
          <a:p>
            <a:pPr marL="1028700" lvl="1" indent="-571500" algn="l">
              <a:buFont typeface="Courier New" panose="02070309020205020404" pitchFamily="49" charset="0"/>
              <a:buChar char="o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Causes public concern</a:t>
            </a:r>
          </a:p>
          <a:p>
            <a:pPr marL="1028700" lvl="1" indent="-571500" algn="l">
              <a:buFont typeface="Courier New" panose="02070309020205020404" pitchFamily="49" charset="0"/>
              <a:buChar char="o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Combined with aerosolized toxin &amp; fish kills may impact tourism, recreation, real estate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Hypoxia—NSP</a:t>
            </a:r>
          </a:p>
          <a:p>
            <a:pPr marL="1028700" lvl="1" indent="-571500" algn="l">
              <a:buFont typeface="Courier New" panose="02070309020205020404" pitchFamily="49" charset="0"/>
              <a:buChar char="o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Hypoxia &amp; toxicity linked</a:t>
            </a:r>
          </a:p>
        </p:txBody>
      </p:sp>
      <p:pic>
        <p:nvPicPr>
          <p:cNvPr id="1028" name="Picture 4" descr="https://lh4.googleusercontent.com/29CvSxzhtWn9QkZv-q0u3a1jV9IzSM8_9ZKsqu2f1tV0UAEW2NsolIS21DXViuF4tAZryixf8XnQzFZr1kOaOPzjWuSCClDDDnIOQ9czZ2GiFHqOlhSaAN8K_H51pCp5EZEAMFVJ98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5" y="6156603"/>
            <a:ext cx="11317573" cy="5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lh3.googleusercontent.com/s5cxW0iHrcROT_Ylg6aWH7UV7MMhGJU6c_CUbUi9JvMqkFwruKmPf6wGTKKNz-6b7X-rJAWXW2vaH9xQ7-hyKtcVL0vBJx5BJXKrvAvWY9uUdfIwAz1UYq_bPF6VcB0oG9nGzvDdR9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369" y="22028"/>
            <a:ext cx="358587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439" y="3170299"/>
            <a:ext cx="3649928" cy="298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5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2D7F-C766-4CFC-9DA4-C0222FF9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1982"/>
            <a:ext cx="10972800" cy="787211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Non-Case Study HAB Impacts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229193"/>
            <a:ext cx="10972800" cy="4896971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Other human toxins</a:t>
            </a: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High Biomass</a:t>
            </a:r>
          </a:p>
          <a:p>
            <a:pPr lvl="1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Water discoloration—red, brown, orange</a:t>
            </a:r>
          </a:p>
          <a:p>
            <a:pPr lvl="1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Hypoxia</a:t>
            </a:r>
          </a:p>
          <a:p>
            <a:pPr lvl="1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Block light—loss SAVs</a:t>
            </a:r>
          </a:p>
          <a:p>
            <a:pPr lvl="1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Block light and overgrow corals—kill corals</a:t>
            </a:r>
          </a:p>
          <a:p>
            <a:pPr lvl="1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Pile up on beaches and accumulate in near shore shallow areas</a:t>
            </a:r>
          </a:p>
          <a:p>
            <a:pPr lvl="1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Poor food source</a:t>
            </a: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Foam production kills birds (and humans)</a:t>
            </a: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Toxic to fish &amp; shellfish</a:t>
            </a:r>
          </a:p>
          <a:p>
            <a:pPr lvl="1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Shellfisheries recruitment failure reduces wild harvest &amp; aquaculture</a:t>
            </a:r>
          </a:p>
          <a:p>
            <a:pPr lvl="1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Mass mortalities for wild &amp; aquaculture shellfish and finfish 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https://lh3.googleusercontent.com/s5cxW0iHrcROT_Ylg6aWH7UV7MMhGJU6c_CUbUi9JvMqkFwruKmPf6wGTKKNz-6b7X-rJAWXW2vaH9xQ7-hyKtcVL0vBJx5BJXKrvAvWY9uUdfIwAz1UYq_bPF6VcB0oG9nGzvDdR9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369" y="22028"/>
            <a:ext cx="358587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29CvSxzhtWn9QkZv-q0u3a1jV9IzSM8_9ZKsqu2f1tV0UAEW2NsolIS21DXViuF4tAZryixf8XnQzFZr1kOaOPzjWuSCClDDDnIOQ9czZ2GiFHqOlhSaAN8K_H51pCp5EZEAMFVJ98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5" y="6156603"/>
            <a:ext cx="11317573" cy="5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905" y="1198754"/>
            <a:ext cx="4018806" cy="20897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980" y="3542767"/>
            <a:ext cx="3066731" cy="205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2D7F-C766-4CFC-9DA4-C0222FF9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144" y="417288"/>
            <a:ext cx="11317573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What Is a Harmful </a:t>
            </a:r>
            <a:r>
              <a:rPr lang="en-US" sz="5400" b="1" u="sng" dirty="0" smtClean="0">
                <a:solidFill>
                  <a:srgbClr val="FF0000"/>
                </a:solidFill>
              </a:rPr>
              <a:t>Algal</a:t>
            </a:r>
            <a:r>
              <a:rPr lang="en-US" sz="5400" b="1" dirty="0" smtClean="0">
                <a:solidFill>
                  <a:srgbClr val="FF0000"/>
                </a:solidFill>
              </a:rPr>
              <a:t> Bloom?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E8A871-B827-4F77-97A9-B473F698E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49416"/>
            <a:ext cx="10972800" cy="4176748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Algae--Single-celled plants that photosynthesize (fix CO</a:t>
            </a:r>
            <a:r>
              <a:rPr lang="en-US" sz="2800" b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and produce O</a:t>
            </a:r>
            <a:r>
              <a:rPr lang="en-US" sz="2800" b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, using sunlight)</a:t>
            </a:r>
          </a:p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Complications with definition</a:t>
            </a:r>
          </a:p>
          <a:p>
            <a:pPr lvl="1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Cyanobacteria photosynthesize but are not plants</a:t>
            </a:r>
          </a:p>
          <a:p>
            <a:pPr lvl="1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Many motile—flagella or other means of moving</a:t>
            </a:r>
          </a:p>
          <a:p>
            <a:pPr lvl="1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Some not photosynthetic</a:t>
            </a:r>
          </a:p>
          <a:p>
            <a:pPr lvl="1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Some can eat other organisms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Includes macroalgae</a:t>
            </a:r>
          </a:p>
        </p:txBody>
      </p:sp>
      <p:pic>
        <p:nvPicPr>
          <p:cNvPr id="1028" name="Picture 4" descr="https://lh4.googleusercontent.com/29CvSxzhtWn9QkZv-q0u3a1jV9IzSM8_9ZKsqu2f1tV0UAEW2NsolIS21DXViuF4tAZryixf8XnQzFZr1kOaOPzjWuSCClDDDnIOQ9czZ2GiFHqOlhSaAN8K_H51pCp5EZEAMFVJ98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5" y="6156603"/>
            <a:ext cx="11317573" cy="5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lh3.googleusercontent.com/s5cxW0iHrcROT_Ylg6aWH7UV7MMhGJU6c_CUbUi9JvMqkFwruKmPf6wGTKKNz-6b7X-rJAWXW2vaH9xQ7-hyKtcVL0vBJx5BJXKrvAvWY9uUdfIwAz1UYq_bPF6VcB0oG9nGzvDdR9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369" y="22028"/>
            <a:ext cx="358587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O:\HAB Grants and related\Photos\Cells under Microscope\Pseudo-nitzschia\PnAustralis Astrid Schnetz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50" y="217489"/>
            <a:ext cx="1220788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:\HAB Grants and related\Photos\Cells under Microscope\Karenia\Karenia brevis Quay Dortc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616" y="4665976"/>
            <a:ext cx="142716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O:\HAB Grants and related\Photos\Cells under Microscope\Alexandrium\Alexandrium_ta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" t="21190" r="11172" b="11484"/>
          <a:stretch>
            <a:fillRect/>
          </a:stretch>
        </p:blipFill>
        <p:spPr bwMode="auto">
          <a:xfrm rot="5400000">
            <a:off x="9647653" y="3017392"/>
            <a:ext cx="158908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72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2D7F-C766-4CFC-9DA4-C0222FF9D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147" y="601431"/>
            <a:ext cx="10363200" cy="1009684"/>
          </a:xfrm>
        </p:spPr>
        <p:txBody>
          <a:bodyPr/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What Can Be Done?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E8A871-B827-4F77-97A9-B473F698E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674" y="1733318"/>
            <a:ext cx="11317573" cy="3887993"/>
          </a:xfrm>
        </p:spPr>
        <p:txBody>
          <a:bodyPr/>
          <a:lstStyle/>
          <a:p>
            <a:pPr marL="225425" indent="-225425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P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revention—activities that keep the bloom from occurring or minimize the size</a:t>
            </a:r>
          </a:p>
          <a:p>
            <a:pPr marL="225425" indent="-225425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C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ontrol—activities that suppress or eliminate the bloom once it has formed</a:t>
            </a:r>
          </a:p>
          <a:p>
            <a:pPr marL="284163" indent="-284163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M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itigation—activities that reduce the impact of the bloom </a:t>
            </a:r>
          </a:p>
        </p:txBody>
      </p:sp>
      <p:pic>
        <p:nvPicPr>
          <p:cNvPr id="1028" name="Picture 4" descr="https://lh4.googleusercontent.com/29CvSxzhtWn9QkZv-q0u3a1jV9IzSM8_9ZKsqu2f1tV0UAEW2NsolIS21DXViuF4tAZryixf8XnQzFZr1kOaOPzjWuSCClDDDnIOQ9czZ2GiFHqOlhSaAN8K_H51pCp5EZEAMFVJ98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5" y="6156603"/>
            <a:ext cx="11317573" cy="5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lh3.googleusercontent.com/s5cxW0iHrcROT_Ylg6aWH7UV7MMhGJU6c_CUbUi9JvMqkFwruKmPf6wGTKKNz-6b7X-rJAWXW2vaH9xQ7-hyKtcVL0vBJx5BJXKrvAvWY9uUdfIwAz1UYq_bPF6VcB0oG9nGzvDdR9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369" y="22028"/>
            <a:ext cx="358587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98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2D7F-C766-4CFC-9DA4-C0222FF9D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9370" y="811293"/>
            <a:ext cx="10363200" cy="772854"/>
          </a:xfrm>
        </p:spPr>
        <p:txBody>
          <a:bodyPr/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Prevention</a:t>
            </a:r>
            <a:br>
              <a:rPr lang="en-US" sz="6600" b="1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Many marine/estuarine HABs partially/entirely naturally occurring 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E8A871-B827-4F77-97A9-B473F698E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9369" y="2353456"/>
            <a:ext cx="11032762" cy="3162924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Reduce nutrient inputs or modify ratios &amp; types of nutrient runoff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i="1" dirty="0" smtClean="0">
                <a:solidFill>
                  <a:schemeClr val="tx2">
                    <a:lumMod val="75000"/>
                  </a:schemeClr>
                </a:solidFill>
              </a:rPr>
              <a:t>Make hydrological modifications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i="1" dirty="0" smtClean="0">
                <a:solidFill>
                  <a:schemeClr val="tx2">
                    <a:lumMod val="75000"/>
                  </a:schemeClr>
                </a:solidFill>
              </a:rPr>
              <a:t>Reduce introductions by ballast water or shellfish transfer</a:t>
            </a:r>
          </a:p>
        </p:txBody>
      </p:sp>
      <p:pic>
        <p:nvPicPr>
          <p:cNvPr id="1028" name="Picture 4" descr="https://lh4.googleusercontent.com/29CvSxzhtWn9QkZv-q0u3a1jV9IzSM8_9ZKsqu2f1tV0UAEW2NsolIS21DXViuF4tAZryixf8XnQzFZr1kOaOPzjWuSCClDDDnIOQ9czZ2GiFHqOlhSaAN8K_H51pCp5EZEAMFVJ98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5" y="6156603"/>
            <a:ext cx="11317573" cy="5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lh3.googleusercontent.com/s5cxW0iHrcROT_Ylg6aWH7UV7MMhGJU6c_CUbUi9JvMqkFwruKmPf6wGTKKNz-6b7X-rJAWXW2vaH9xQ7-hyKtcVL0vBJx5BJXKrvAvWY9uUdfIwAz1UYq_bPF6VcB0oG9nGzvDdR9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369" y="22028"/>
            <a:ext cx="358587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9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2D7F-C766-4CFC-9DA4-C0222FF9D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861" y="633447"/>
            <a:ext cx="10363200" cy="970502"/>
          </a:xfrm>
        </p:spPr>
        <p:txBody>
          <a:bodyPr/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Control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E8A871-B827-4F77-97A9-B473F698E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479" y="1758168"/>
            <a:ext cx="10540582" cy="3953083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Freshwater—many methods in use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Marine—few methods in development in US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Clay dispersal--multiple variants, in use in Asia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Taxa-specific algaecides</a:t>
            </a:r>
          </a:p>
        </p:txBody>
      </p:sp>
      <p:pic>
        <p:nvPicPr>
          <p:cNvPr id="1028" name="Picture 4" descr="https://lh4.googleusercontent.com/29CvSxzhtWn9QkZv-q0u3a1jV9IzSM8_9ZKsqu2f1tV0UAEW2NsolIS21DXViuF4tAZryixf8XnQzFZr1kOaOPzjWuSCClDDDnIOQ9czZ2GiFHqOlhSaAN8K_H51pCp5EZEAMFVJ98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5" y="6156603"/>
            <a:ext cx="11317573" cy="5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lh3.googleusercontent.com/s5cxW0iHrcROT_Ylg6aWH7UV7MMhGJU6c_CUbUi9JvMqkFwruKmPf6wGTKKNz-6b7X-rJAWXW2vaH9xQ7-hyKtcVL0vBJx5BJXKrvAvWY9uUdfIwAz1UYq_bPF6VcB0oG9nGzvDdR9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369" y="22028"/>
            <a:ext cx="358587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77" y="3728462"/>
            <a:ext cx="4649252" cy="228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87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2D7F-C766-4CFC-9DA4-C0222FF9D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861" y="298359"/>
            <a:ext cx="10363200" cy="679369"/>
          </a:xfrm>
        </p:spPr>
        <p:txBody>
          <a:bodyPr/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Mitigation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E8A871-B827-4F77-97A9-B473F698E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479" y="1109272"/>
            <a:ext cx="10540582" cy="5047331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HAB prediction and monitoring</a:t>
            </a:r>
          </a:p>
          <a:p>
            <a:pPr marL="463550" lvl="1" indent="-233363" algn="l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Early warning</a:t>
            </a:r>
          </a:p>
          <a:p>
            <a:pPr marL="463550" lvl="1" indent="-233363" algn="l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Protect public health &amp; minimize economic impacts</a:t>
            </a:r>
          </a:p>
          <a:p>
            <a:pPr marL="165100" indent="-1651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Public outreach and education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Protocols for treatment of humans and wildlife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Insurance for aquaculture to cover HABs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Financial assistance to impacted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ommunities</a:t>
            </a:r>
          </a:p>
          <a:p>
            <a:pPr marL="463550" lvl="1" indent="-233363" algn="l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Small Business Administration loans</a:t>
            </a:r>
          </a:p>
          <a:p>
            <a:pPr marL="463550" lvl="1" indent="-233363" algn="l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NOAA Declaration of Fisheries Failures &amp; Congressional appropriations</a:t>
            </a:r>
          </a:p>
          <a:p>
            <a:pPr marL="463550" lvl="1" indent="-233363" algn="l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HABHRCA 2017/2019 HAB &amp; Hypoxia Events of National Significance (HHENS)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 descr="https://lh4.googleusercontent.com/29CvSxzhtWn9QkZv-q0u3a1jV9IzSM8_9ZKsqu2f1tV0UAEW2NsolIS21DXViuF4tAZryixf8XnQzFZr1kOaOPzjWuSCClDDDnIOQ9czZ2GiFHqOlhSaAN8K_H51pCp5EZEAMFVJ98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5" y="6156603"/>
            <a:ext cx="11317573" cy="5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lh3.googleusercontent.com/s5cxW0iHrcROT_Ylg6aWH7UV7MMhGJU6c_CUbUi9JvMqkFwruKmPf6wGTKKNz-6b7X-rJAWXW2vaH9xQ7-hyKtcVL0vBJx5BJXKrvAvWY9uUdfIwAz1UYq_bPF6VcB0oG9nGzvDdR9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369" y="22028"/>
            <a:ext cx="358587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950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5453" y="610772"/>
            <a:ext cx="3896547" cy="238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791" y="2994198"/>
            <a:ext cx="26828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04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2D7F-C766-4CFC-9DA4-C0222FF9D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861" y="360345"/>
            <a:ext cx="10363200" cy="679369"/>
          </a:xfrm>
        </p:spPr>
        <p:txBody>
          <a:bodyPr/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Conclusions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E8A871-B827-4F77-97A9-B473F698E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479" y="1082212"/>
            <a:ext cx="10540582" cy="4790606"/>
          </a:xfrm>
        </p:spPr>
        <p:txBody>
          <a:bodyPr/>
          <a:lstStyle/>
          <a:p>
            <a:pPr marL="225425" indent="-225425" algn="l">
              <a:buFont typeface="Arial" panose="020B0604020202020204" pitchFamily="34" charset="0"/>
              <a:buChar char="•"/>
              <a:tabLst>
                <a:tab pos="465138" algn="l"/>
              </a:tabLst>
            </a:pPr>
            <a:r>
              <a:rPr lang="en-US" sz="2600" b="1" dirty="0">
                <a:solidFill>
                  <a:schemeClr val="tx2">
                    <a:lumMod val="75000"/>
                  </a:schemeClr>
                </a:solidFill>
              </a:rPr>
              <a:t>Many HABs, toxins, &amp; impacts—generalizations difficult</a:t>
            </a:r>
          </a:p>
          <a:p>
            <a:pPr marL="225425" indent="-225425" algn="l">
              <a:buFont typeface="Arial" panose="020B0604020202020204" pitchFamily="34" charset="0"/>
              <a:buChar char="•"/>
              <a:tabLst>
                <a:tab pos="465138" algn="l"/>
              </a:tabLst>
            </a:pPr>
            <a:r>
              <a:rPr lang="en-US" sz="2600" b="1" dirty="0">
                <a:solidFill>
                  <a:schemeClr val="tx2">
                    <a:lumMod val="75000"/>
                  </a:schemeClr>
                </a:solidFill>
              </a:rPr>
              <a:t>Extreme events cause greatest interest in socioeconomic </a:t>
            </a:r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</a:rPr>
              <a:t>impacts</a:t>
            </a:r>
          </a:p>
          <a:p>
            <a:pPr marL="225425" indent="-225425" algn="l">
              <a:buFont typeface="Arial" panose="020B0604020202020204" pitchFamily="34" charset="0"/>
              <a:buChar char="•"/>
              <a:tabLst>
                <a:tab pos="465138" algn="l"/>
              </a:tabLst>
            </a:pPr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</a:rPr>
              <a:t>Congress wants a single national or specific local number for economic impacts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  <a:tabLst>
                <a:tab pos="465138" algn="l"/>
              </a:tabLst>
            </a:pP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No idea of complexity &amp; lack of studies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  <a:tabLst>
                <a:tab pos="465138" algn="l"/>
              </a:tabLst>
            </a:pP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ave not thought about social science</a:t>
            </a:r>
          </a:p>
          <a:p>
            <a:pPr marL="225425" indent="-225425" algn="l">
              <a:buFont typeface="Arial" panose="020B0604020202020204" pitchFamily="34" charset="0"/>
              <a:buChar char="•"/>
              <a:tabLst>
                <a:tab pos="465138" algn="l"/>
              </a:tabLst>
            </a:pPr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</a:rPr>
              <a:t>US does excellent job of protecting consumers of commercial shellfish &amp; fish from death and acute illness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  <a:tabLst>
                <a:tab pos="465138" algn="l"/>
              </a:tabLst>
            </a:pP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Impacts of long-term low level exposure, especially to multiple toxins, unknown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  <a:tabLst>
                <a:tab pos="465138" algn="l"/>
              </a:tabLst>
            </a:pP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Focus on HABs that impact human health—other HAB impacts poorly characterized</a:t>
            </a:r>
          </a:p>
          <a:p>
            <a:pPr marL="225425" indent="-225425" algn="l">
              <a:buFont typeface="Arial" panose="020B0604020202020204" pitchFamily="34" charset="0"/>
              <a:buChar char="•"/>
              <a:tabLst>
                <a:tab pos="465138" algn="l"/>
              </a:tabLst>
            </a:pPr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</a:rPr>
              <a:t>At present options for mitigation&gt;&gt;&gt;control&gt;prevention</a:t>
            </a:r>
          </a:p>
        </p:txBody>
      </p:sp>
      <p:pic>
        <p:nvPicPr>
          <p:cNvPr id="1028" name="Picture 4" descr="https://lh4.googleusercontent.com/29CvSxzhtWn9QkZv-q0u3a1jV9IzSM8_9ZKsqu2f1tV0UAEW2NsolIS21DXViuF4tAZryixf8XnQzFZr1kOaOPzjWuSCClDDDnIOQ9czZ2GiFHqOlhSaAN8K_H51pCp5EZEAMFVJ98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5" y="6156603"/>
            <a:ext cx="11317573" cy="5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lh3.googleusercontent.com/s5cxW0iHrcROT_Ylg6aWH7UV7MMhGJU6c_CUbUi9JvMqkFwruKmPf6wGTKKNz-6b7X-rJAWXW2vaH9xQ7-hyKtcVL0vBJx5BJXKrvAvWY9uUdfIwAz1UYq_bPF6VcB0oG9nGzvDdR9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369" y="22028"/>
            <a:ext cx="358587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77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2D7F-C766-4CFC-9DA4-C0222FF9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675" y="457201"/>
            <a:ext cx="10972800" cy="1143000"/>
          </a:xfrm>
        </p:spPr>
        <p:txBody>
          <a:bodyPr/>
          <a:lstStyle/>
          <a:p>
            <a:r>
              <a:rPr lang="en-US" sz="6000" b="1" dirty="0">
                <a:solidFill>
                  <a:srgbClr val="FF0000"/>
                </a:solidFill>
              </a:rPr>
              <a:t>What Is a Harmful Algal </a:t>
            </a:r>
            <a:r>
              <a:rPr lang="en-US" sz="6000" b="1" u="sng" dirty="0">
                <a:solidFill>
                  <a:srgbClr val="FF0000"/>
                </a:solidFill>
              </a:rPr>
              <a:t>Bloom</a:t>
            </a:r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E8A871-B827-4F77-97A9-B473F698E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13810"/>
            <a:ext cx="10972800" cy="4312354"/>
          </a:xfrm>
        </p:spPr>
        <p:txBody>
          <a:bodyPr/>
          <a:lstStyle/>
          <a:p>
            <a:pPr marL="628650" indent="-571500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Abundance &gt; “normal”</a:t>
            </a:r>
          </a:p>
          <a:p>
            <a:pPr marL="628650" indent="-571500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Some can discolor water red, brown, orange, green, purple, white, yellow, etc.</a:t>
            </a:r>
          </a:p>
          <a:p>
            <a:pPr marL="628650" indent="-571500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Some can be invisible</a:t>
            </a:r>
          </a:p>
          <a:p>
            <a:pPr marL="628650" indent="-571500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Some can have harmful effects at low abundance</a:t>
            </a:r>
          </a:p>
          <a:p>
            <a:pPr marL="0" indent="0">
              <a:buNone/>
            </a:pPr>
            <a:endParaRPr lang="en-US" sz="3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 descr="https://lh4.googleusercontent.com/29CvSxzhtWn9QkZv-q0u3a1jV9IzSM8_9ZKsqu2f1tV0UAEW2NsolIS21DXViuF4tAZryixf8XnQzFZr1kOaOPzjWuSCClDDDnIOQ9czZ2GiFHqOlhSaAN8K_H51pCp5EZEAMFVJ98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5" y="6156603"/>
            <a:ext cx="11317573" cy="5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lh3.googleusercontent.com/s5cxW0iHrcROT_Ylg6aWH7UV7MMhGJU6c_CUbUi9JvMqkFwruKmPf6wGTKKNz-6b7X-rJAWXW2vaH9xQ7-hyKtcVL0vBJx5BJXKrvAvWY9uUdfIwAz1UYq_bPF6VcB0oG9nGzvDdR9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369" y="22028"/>
            <a:ext cx="358587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15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2D7F-C766-4CFC-9DA4-C0222FF9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675" y="440800"/>
            <a:ext cx="10972800" cy="11430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What Makes Algae Proliferate (Bloom)?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E8A871-B827-4F77-97A9-B473F698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58925"/>
            <a:ext cx="5583768" cy="639762"/>
          </a:xfrm>
        </p:spPr>
        <p:txBody>
          <a:bodyPr/>
          <a:lstStyle/>
          <a:p>
            <a:pPr algn="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Gains &gt;</a:t>
            </a:r>
            <a:endParaRPr lang="en-US" sz="3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8978" y="2011937"/>
            <a:ext cx="4437540" cy="4114226"/>
          </a:xfrm>
        </p:spPr>
        <p:txBody>
          <a:bodyPr/>
          <a:lstStyle/>
          <a:p>
            <a:r>
              <a:rPr lang="en-US" sz="2800" b="1" dirty="0" smtClean="0"/>
              <a:t>Growth</a:t>
            </a:r>
          </a:p>
          <a:p>
            <a:pPr lvl="1"/>
            <a:r>
              <a:rPr lang="en-US" sz="2400" b="1" dirty="0" smtClean="0"/>
              <a:t>Light</a:t>
            </a:r>
          </a:p>
          <a:p>
            <a:pPr lvl="1"/>
            <a:r>
              <a:rPr lang="en-US" sz="2400" b="1" dirty="0" smtClean="0"/>
              <a:t>Macro- &amp; micro nutrients</a:t>
            </a:r>
          </a:p>
          <a:p>
            <a:pPr lvl="1"/>
            <a:r>
              <a:rPr lang="en-US" sz="2400" b="1" dirty="0" smtClean="0"/>
              <a:t>Water column stability</a:t>
            </a:r>
          </a:p>
          <a:p>
            <a:pPr lvl="1"/>
            <a:r>
              <a:rPr lang="en-US" sz="2400" b="1" dirty="0" smtClean="0"/>
              <a:t>Temperature</a:t>
            </a:r>
          </a:p>
          <a:p>
            <a:pPr lvl="1"/>
            <a:r>
              <a:rPr lang="en-US" sz="2400" b="1" dirty="0" smtClean="0"/>
              <a:t>Salinity</a:t>
            </a:r>
          </a:p>
          <a:p>
            <a:r>
              <a:rPr lang="en-US" sz="2800" b="1" dirty="0" smtClean="0"/>
              <a:t>Life cycle stages</a:t>
            </a:r>
          </a:p>
          <a:p>
            <a:r>
              <a:rPr lang="en-US" sz="2800" b="1" dirty="0" smtClean="0"/>
              <a:t>Oceanographic conditions</a:t>
            </a:r>
            <a:endParaRPr lang="en-US" sz="28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3461" y="1372175"/>
            <a:ext cx="5389033" cy="639762"/>
          </a:xfrm>
        </p:spPr>
        <p:txBody>
          <a:bodyPr/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Loses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042377"/>
            <a:ext cx="4449649" cy="3951288"/>
          </a:xfrm>
        </p:spPr>
        <p:txBody>
          <a:bodyPr/>
          <a:lstStyle/>
          <a:p>
            <a:r>
              <a:rPr lang="en-US" sz="2800" b="1" dirty="0" smtClean="0"/>
              <a:t>Grazing</a:t>
            </a:r>
          </a:p>
          <a:p>
            <a:r>
              <a:rPr lang="en-US" sz="2800" b="1" dirty="0" smtClean="0"/>
              <a:t>Bacteria &amp; viruses</a:t>
            </a:r>
          </a:p>
          <a:p>
            <a:r>
              <a:rPr lang="en-US" sz="2800" b="1" dirty="0" smtClean="0"/>
              <a:t>Death</a:t>
            </a:r>
          </a:p>
          <a:p>
            <a:r>
              <a:rPr lang="en-US" sz="2800" b="1" dirty="0" err="1" smtClean="0"/>
              <a:t>Allelopathy</a:t>
            </a:r>
            <a:r>
              <a:rPr lang="en-US" sz="2800" b="1" dirty="0" smtClean="0"/>
              <a:t> (algal biological warfare)</a:t>
            </a:r>
          </a:p>
          <a:p>
            <a:r>
              <a:rPr lang="en-US" sz="2800" b="1" dirty="0" smtClean="0"/>
              <a:t>Life cycle stages</a:t>
            </a:r>
          </a:p>
          <a:p>
            <a:r>
              <a:rPr lang="en-US" sz="2800" b="1" dirty="0" smtClean="0"/>
              <a:t>Oceanographic conditions</a:t>
            </a:r>
            <a:endParaRPr lang="en-US" sz="2800" b="1" dirty="0"/>
          </a:p>
        </p:txBody>
      </p:sp>
      <p:pic>
        <p:nvPicPr>
          <p:cNvPr id="1028" name="Picture 4" descr="https://lh4.googleusercontent.com/29CvSxzhtWn9QkZv-q0u3a1jV9IzSM8_9ZKsqu2f1tV0UAEW2NsolIS21DXViuF4tAZryixf8XnQzFZr1kOaOPzjWuSCClDDDnIOQ9czZ2GiFHqOlhSaAN8K_H51pCp5EZEAMFVJ98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5" y="6156603"/>
            <a:ext cx="11317573" cy="5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3.googleusercontent.com/s5cxW0iHrcROT_Ylg6aWH7UV7MMhGJU6c_CUbUi9JvMqkFwruKmPf6wGTKKNz-6b7X-rJAWXW2vaH9xQ7-hyKtcVL0vBJx5BJXKrvAvWY9uUdfIwAz1UYq_bPF6VcB0oG9nGzvDdR9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369" y="22028"/>
            <a:ext cx="358587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7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2D7F-C766-4CFC-9DA4-C0222FF9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6762"/>
            <a:ext cx="10972800" cy="11430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Bloom Stages &amp; Toxicity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E8A871-B827-4F77-97A9-B473F698E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628" y="1352424"/>
            <a:ext cx="1120162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Bloom Stages</a:t>
            </a:r>
          </a:p>
          <a:p>
            <a:pPr marL="514350" lvl="1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Initiation</a:t>
            </a:r>
          </a:p>
          <a:p>
            <a:pPr marL="514350" lvl="1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Growth</a:t>
            </a:r>
          </a:p>
          <a:p>
            <a:pPr marL="514350" lvl="1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Maintenance</a:t>
            </a:r>
          </a:p>
          <a:p>
            <a:pPr marL="514350" lvl="1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Decline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Toxicity</a:t>
            </a:r>
          </a:p>
          <a:p>
            <a:pPr marL="514350" lvl="1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Some HABs always (NSP, PSP), sometimes (CFP, ASP), never toxic (non-case study)</a:t>
            </a:r>
          </a:p>
          <a:p>
            <a:pPr marL="514350" lvl="1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Toxicity not the only way they cause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harm</a:t>
            </a:r>
          </a:p>
          <a:p>
            <a:pPr marL="514350" lvl="1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May depend on bloom stage</a:t>
            </a:r>
          </a:p>
          <a:p>
            <a:pPr marL="514350" lvl="1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May depend on environmental conditions</a:t>
            </a:r>
          </a:p>
        </p:txBody>
      </p:sp>
      <p:pic>
        <p:nvPicPr>
          <p:cNvPr id="1028" name="Picture 4" descr="https://lh4.googleusercontent.com/29CvSxzhtWn9QkZv-q0u3a1jV9IzSM8_9ZKsqu2f1tV0UAEW2NsolIS21DXViuF4tAZryixf8XnQzFZr1kOaOPzjWuSCClDDDnIOQ9czZ2GiFHqOlhSaAN8K_H51pCp5EZEAMFVJ98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5" y="6156603"/>
            <a:ext cx="11317573" cy="5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lh3.googleusercontent.com/s5cxW0iHrcROT_Ylg6aWH7UV7MMhGJU6c_CUbUi9JvMqkFwruKmPf6wGTKKNz-6b7X-rJAWXW2vaH9xQ7-hyKtcVL0vBJx5BJXKrvAvWY9uUdfIwAz1UYq_bPF6VcB0oG9nGzvDdR9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369" y="22028"/>
            <a:ext cx="358587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676931" y="1723869"/>
            <a:ext cx="14990" cy="20536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76931" y="3767840"/>
            <a:ext cx="6790544" cy="96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3591858" y="2333512"/>
            <a:ext cx="177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Cell Number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72203" y="3868023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Time</a:t>
            </a:r>
            <a:endParaRPr lang="en-US" sz="2400" b="1" dirty="0"/>
          </a:p>
        </p:txBody>
      </p:sp>
      <p:sp>
        <p:nvSpPr>
          <p:cNvPr id="17" name="Freeform 16"/>
          <p:cNvSpPr/>
          <p:nvPr/>
        </p:nvSpPr>
        <p:spPr>
          <a:xfrm>
            <a:off x="4705350" y="1742638"/>
            <a:ext cx="6076950" cy="2087877"/>
          </a:xfrm>
          <a:custGeom>
            <a:avLst/>
            <a:gdLst>
              <a:gd name="connsiteX0" fmla="*/ 0 w 6076950"/>
              <a:gd name="connsiteY0" fmla="*/ 1838762 h 2087877"/>
              <a:gd name="connsiteX1" fmla="*/ 762000 w 6076950"/>
              <a:gd name="connsiteY1" fmla="*/ 1857812 h 2087877"/>
              <a:gd name="connsiteX2" fmla="*/ 1790700 w 6076950"/>
              <a:gd name="connsiteY2" fmla="*/ 1343462 h 2087877"/>
              <a:gd name="connsiteX3" fmla="*/ 2705100 w 6076950"/>
              <a:gd name="connsiteY3" fmla="*/ 181412 h 2087877"/>
              <a:gd name="connsiteX4" fmla="*/ 4629150 w 6076950"/>
              <a:gd name="connsiteY4" fmla="*/ 181412 h 2087877"/>
              <a:gd name="connsiteX5" fmla="*/ 5924550 w 6076950"/>
              <a:gd name="connsiteY5" fmla="*/ 1895912 h 2087877"/>
              <a:gd name="connsiteX6" fmla="*/ 6000750 w 6076950"/>
              <a:gd name="connsiteY6" fmla="*/ 1972112 h 208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76950" h="2087877">
                <a:moveTo>
                  <a:pt x="0" y="1838762"/>
                </a:moveTo>
                <a:cubicBezTo>
                  <a:pt x="231775" y="1889562"/>
                  <a:pt x="463550" y="1940362"/>
                  <a:pt x="762000" y="1857812"/>
                </a:cubicBezTo>
                <a:cubicBezTo>
                  <a:pt x="1060450" y="1775262"/>
                  <a:pt x="1466850" y="1622862"/>
                  <a:pt x="1790700" y="1343462"/>
                </a:cubicBezTo>
                <a:cubicBezTo>
                  <a:pt x="2114550" y="1064062"/>
                  <a:pt x="2232025" y="375087"/>
                  <a:pt x="2705100" y="181412"/>
                </a:cubicBezTo>
                <a:cubicBezTo>
                  <a:pt x="3178175" y="-12263"/>
                  <a:pt x="4092575" y="-104338"/>
                  <a:pt x="4629150" y="181412"/>
                </a:cubicBezTo>
                <a:cubicBezTo>
                  <a:pt x="5165725" y="467162"/>
                  <a:pt x="5695950" y="1597462"/>
                  <a:pt x="5924550" y="1895912"/>
                </a:cubicBezTo>
                <a:cubicBezTo>
                  <a:pt x="6153150" y="2194362"/>
                  <a:pt x="6076950" y="2083237"/>
                  <a:pt x="6000750" y="1972112"/>
                </a:cubicBezTo>
              </a:path>
            </a:pathLst>
          </a:cu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12329" y="3158206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502979" y="2344186"/>
            <a:ext cx="413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78047" y="1306336"/>
            <a:ext cx="498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023664" y="2273597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02643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86880" y="427750"/>
            <a:ext cx="9972126" cy="6054725"/>
            <a:chOff x="1586880" y="427750"/>
            <a:chExt cx="9972126" cy="6054725"/>
          </a:xfrm>
        </p:grpSpPr>
        <p:grpSp>
          <p:nvGrpSpPr>
            <p:cNvPr id="16" name="Group 15"/>
            <p:cNvGrpSpPr/>
            <p:nvPr/>
          </p:nvGrpSpPr>
          <p:grpSpPr>
            <a:xfrm>
              <a:off x="1586880" y="427750"/>
              <a:ext cx="9972126" cy="6054725"/>
              <a:chOff x="1597026" y="457201"/>
              <a:chExt cx="9972126" cy="6054725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597026" y="457201"/>
                <a:ext cx="9972126" cy="6054725"/>
                <a:chOff x="1597026" y="457201"/>
                <a:chExt cx="9972126" cy="6054725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1597026" y="457201"/>
                  <a:ext cx="9070975" cy="6054725"/>
                  <a:chOff x="1597026" y="457201"/>
                  <a:chExt cx="9070975" cy="6054725"/>
                </a:xfrm>
              </p:grpSpPr>
              <p:pic>
                <p:nvPicPr>
                  <p:cNvPr id="23555" name="Picture 1" descr="US_HABS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5663" b="2585"/>
                  <a:stretch>
                    <a:fillRect/>
                  </a:stretch>
                </p:blipFill>
                <p:spPr bwMode="auto">
                  <a:xfrm>
                    <a:off x="1597026" y="457201"/>
                    <a:ext cx="9070975" cy="60547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" name="Freeform 4"/>
                  <p:cNvSpPr/>
                  <p:nvPr/>
                </p:nvSpPr>
                <p:spPr>
                  <a:xfrm rot="21540000">
                    <a:off x="2701939" y="1146979"/>
                    <a:ext cx="50482" cy="978887"/>
                  </a:xfrm>
                  <a:custGeom>
                    <a:avLst/>
                    <a:gdLst>
                      <a:gd name="connsiteX0" fmla="*/ 53009 w 79513"/>
                      <a:gd name="connsiteY0" fmla="*/ 0 h 808383"/>
                      <a:gd name="connsiteX1" fmla="*/ 66261 w 79513"/>
                      <a:gd name="connsiteY1" fmla="*/ 159026 h 808383"/>
                      <a:gd name="connsiteX2" fmla="*/ 79513 w 79513"/>
                      <a:gd name="connsiteY2" fmla="*/ 251791 h 808383"/>
                      <a:gd name="connsiteX3" fmla="*/ 66261 w 79513"/>
                      <a:gd name="connsiteY3" fmla="*/ 410818 h 808383"/>
                      <a:gd name="connsiteX4" fmla="*/ 26504 w 79513"/>
                      <a:gd name="connsiteY4" fmla="*/ 530087 h 808383"/>
                      <a:gd name="connsiteX5" fmla="*/ 13252 w 79513"/>
                      <a:gd name="connsiteY5" fmla="*/ 569844 h 808383"/>
                      <a:gd name="connsiteX6" fmla="*/ 0 w 79513"/>
                      <a:gd name="connsiteY6" fmla="*/ 609600 h 808383"/>
                      <a:gd name="connsiteX7" fmla="*/ 13252 w 79513"/>
                      <a:gd name="connsiteY7" fmla="*/ 808383 h 808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9513" h="808383">
                        <a:moveTo>
                          <a:pt x="53009" y="0"/>
                        </a:moveTo>
                        <a:cubicBezTo>
                          <a:pt x="57426" y="53009"/>
                          <a:pt x="60693" y="106126"/>
                          <a:pt x="66261" y="159026"/>
                        </a:cubicBezTo>
                        <a:cubicBezTo>
                          <a:pt x="69531" y="190090"/>
                          <a:pt x="79513" y="220555"/>
                          <a:pt x="79513" y="251791"/>
                        </a:cubicBezTo>
                        <a:cubicBezTo>
                          <a:pt x="79513" y="304984"/>
                          <a:pt x="75006" y="358349"/>
                          <a:pt x="66261" y="410818"/>
                        </a:cubicBezTo>
                        <a:cubicBezTo>
                          <a:pt x="66258" y="410838"/>
                          <a:pt x="33133" y="510199"/>
                          <a:pt x="26504" y="530087"/>
                        </a:cubicBezTo>
                        <a:lnTo>
                          <a:pt x="13252" y="569844"/>
                        </a:lnTo>
                        <a:lnTo>
                          <a:pt x="0" y="609600"/>
                        </a:lnTo>
                        <a:lnTo>
                          <a:pt x="13252" y="808383"/>
                        </a:lnTo>
                      </a:path>
                    </a:pathLst>
                  </a:custGeom>
                  <a:noFill/>
                  <a:ln w="101600">
                    <a:solidFill>
                      <a:srgbClr val="0DC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" name="TextBox 2"/>
                <p:cNvSpPr txBox="1"/>
                <p:nvPr/>
              </p:nvSpPr>
              <p:spPr>
                <a:xfrm>
                  <a:off x="9727100" y="2743199"/>
                  <a:ext cx="1842052" cy="199028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rIns="0" rtlCol="0">
                  <a:spAutoFit/>
                </a:bodyPr>
                <a:lstStyle/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Amnesic Shellfish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Ciguatera 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Diarrhetic Shellfish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 smtClean="0"/>
                    <a:t>Neurotoxic </a:t>
                  </a:r>
                  <a:r>
                    <a:rPr lang="en-US" sz="1000" b="1" dirty="0"/>
                    <a:t>Shellfish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Paralytic Shellfish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Brown tide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CyanoHABs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Golden Algae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Karlodinium </a:t>
                  </a:r>
                </a:p>
              </p:txBody>
            </p:sp>
          </p:grpSp>
          <p:sp>
            <p:nvSpPr>
              <p:cNvPr id="23556" name="Freeform 8"/>
              <p:cNvSpPr>
                <a:spLocks/>
              </p:cNvSpPr>
              <p:nvPr/>
            </p:nvSpPr>
            <p:spPr bwMode="auto">
              <a:xfrm>
                <a:off x="7823201" y="1946275"/>
                <a:ext cx="252413" cy="139700"/>
              </a:xfrm>
              <a:custGeom>
                <a:avLst/>
                <a:gdLst>
                  <a:gd name="T0" fmla="*/ 0 w 252412"/>
                  <a:gd name="T1" fmla="*/ 95431 h 140494"/>
                  <a:gd name="T2" fmla="*/ 23815 w 252412"/>
                  <a:gd name="T3" fmla="*/ 79138 h 140494"/>
                  <a:gd name="T4" fmla="*/ 57157 w 252412"/>
                  <a:gd name="T5" fmla="*/ 72155 h 140494"/>
                  <a:gd name="T6" fmla="*/ 73828 w 252412"/>
                  <a:gd name="T7" fmla="*/ 62845 h 140494"/>
                  <a:gd name="T8" fmla="*/ 95261 w 252412"/>
                  <a:gd name="T9" fmla="*/ 72155 h 140494"/>
                  <a:gd name="T10" fmla="*/ 123840 w 252412"/>
                  <a:gd name="T11" fmla="*/ 72155 h 140494"/>
                  <a:gd name="T12" fmla="*/ 152422 w 252412"/>
                  <a:gd name="T13" fmla="*/ 62845 h 140494"/>
                  <a:gd name="T14" fmla="*/ 195289 w 252412"/>
                  <a:gd name="T15" fmla="*/ 30259 h 140494"/>
                  <a:gd name="T16" fmla="*/ 235776 w 252412"/>
                  <a:gd name="T17" fmla="*/ 2330 h 140494"/>
                  <a:gd name="T18" fmla="*/ 250065 w 252412"/>
                  <a:gd name="T19" fmla="*/ 0 h 140494"/>
                  <a:gd name="T20" fmla="*/ 252446 w 252412"/>
                  <a:gd name="T21" fmla="*/ 39570 h 140494"/>
                  <a:gd name="T22" fmla="*/ 245302 w 252412"/>
                  <a:gd name="T23" fmla="*/ 69827 h 140494"/>
                  <a:gd name="T24" fmla="*/ 219105 w 252412"/>
                  <a:gd name="T25" fmla="*/ 83792 h 140494"/>
                  <a:gd name="T26" fmla="*/ 195289 w 252412"/>
                  <a:gd name="T27" fmla="*/ 100085 h 140494"/>
                  <a:gd name="T28" fmla="*/ 173856 w 252412"/>
                  <a:gd name="T29" fmla="*/ 125689 h 140494"/>
                  <a:gd name="T30" fmla="*/ 135751 w 252412"/>
                  <a:gd name="T31" fmla="*/ 125689 h 140494"/>
                  <a:gd name="T32" fmla="*/ 109550 w 252412"/>
                  <a:gd name="T33" fmla="*/ 132672 h 140494"/>
                  <a:gd name="T34" fmla="*/ 83354 w 252412"/>
                  <a:gd name="T35" fmla="*/ 137326 h 140494"/>
                  <a:gd name="T36" fmla="*/ 59538 w 252412"/>
                  <a:gd name="T37" fmla="*/ 114051 h 140494"/>
                  <a:gd name="T38" fmla="*/ 0 w 252412"/>
                  <a:gd name="T39" fmla="*/ 95431 h 14049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52412"/>
                  <a:gd name="T61" fmla="*/ 0 h 140494"/>
                  <a:gd name="T62" fmla="*/ 252412 w 252412"/>
                  <a:gd name="T63" fmla="*/ 140494 h 14049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52412" h="140494">
                    <a:moveTo>
                      <a:pt x="0" y="97632"/>
                    </a:moveTo>
                    <a:lnTo>
                      <a:pt x="23812" y="80963"/>
                    </a:lnTo>
                    <a:lnTo>
                      <a:pt x="57150" y="73819"/>
                    </a:lnTo>
                    <a:lnTo>
                      <a:pt x="73819" y="64294"/>
                    </a:lnTo>
                    <a:lnTo>
                      <a:pt x="95250" y="73819"/>
                    </a:lnTo>
                    <a:lnTo>
                      <a:pt x="123825" y="73819"/>
                    </a:lnTo>
                    <a:lnTo>
                      <a:pt x="152400" y="64294"/>
                    </a:lnTo>
                    <a:lnTo>
                      <a:pt x="195262" y="30957"/>
                    </a:lnTo>
                    <a:lnTo>
                      <a:pt x="235744" y="2382"/>
                    </a:lnTo>
                    <a:lnTo>
                      <a:pt x="250031" y="0"/>
                    </a:lnTo>
                    <a:lnTo>
                      <a:pt x="252412" y="40482"/>
                    </a:lnTo>
                    <a:lnTo>
                      <a:pt x="245269" y="71438"/>
                    </a:lnTo>
                    <a:lnTo>
                      <a:pt x="219075" y="85725"/>
                    </a:lnTo>
                    <a:lnTo>
                      <a:pt x="195262" y="102394"/>
                    </a:lnTo>
                    <a:lnTo>
                      <a:pt x="173831" y="128588"/>
                    </a:lnTo>
                    <a:lnTo>
                      <a:pt x="135731" y="128588"/>
                    </a:lnTo>
                    <a:lnTo>
                      <a:pt x="109537" y="135732"/>
                    </a:lnTo>
                    <a:lnTo>
                      <a:pt x="83344" y="140494"/>
                    </a:lnTo>
                    <a:lnTo>
                      <a:pt x="59531" y="116682"/>
                    </a:lnTo>
                    <a:lnTo>
                      <a:pt x="0" y="97632"/>
                    </a:lnTo>
                    <a:close/>
                  </a:path>
                </a:pathLst>
              </a:custGeom>
              <a:solidFill>
                <a:srgbClr val="1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3566" name="Group 37"/>
              <p:cNvGrpSpPr>
                <a:grpSpLocks/>
              </p:cNvGrpSpPr>
              <p:nvPr/>
            </p:nvGrpSpPr>
            <p:grpSpPr bwMode="auto">
              <a:xfrm>
                <a:off x="5153025" y="4605339"/>
                <a:ext cx="2286000" cy="1787525"/>
                <a:chOff x="3581400" y="1371600"/>
                <a:chExt cx="2286000" cy="1787769"/>
              </a:xfrm>
            </p:grpSpPr>
            <p:pic>
              <p:nvPicPr>
                <p:cNvPr id="23572" name="Picture 38" descr="US_HABS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350" t="68034" r="35320" b="2585"/>
                <a:stretch>
                  <a:fillRect/>
                </a:stretch>
              </p:blipFill>
              <p:spPr bwMode="auto">
                <a:xfrm>
                  <a:off x="3581400" y="1371600"/>
                  <a:ext cx="2286000" cy="1787769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0" name="Freeform 39"/>
                <p:cNvSpPr/>
                <p:nvPr/>
              </p:nvSpPr>
              <p:spPr>
                <a:xfrm>
                  <a:off x="4114800" y="1619284"/>
                  <a:ext cx="266700" cy="357236"/>
                </a:xfrm>
                <a:custGeom>
                  <a:avLst/>
                  <a:gdLst>
                    <a:gd name="connsiteX0" fmla="*/ 223838 w 266700"/>
                    <a:gd name="connsiteY0" fmla="*/ 0 h 357188"/>
                    <a:gd name="connsiteX1" fmla="*/ 266700 w 266700"/>
                    <a:gd name="connsiteY1" fmla="*/ 128588 h 357188"/>
                    <a:gd name="connsiteX2" fmla="*/ 228600 w 266700"/>
                    <a:gd name="connsiteY2" fmla="*/ 142875 h 357188"/>
                    <a:gd name="connsiteX3" fmla="*/ 190500 w 266700"/>
                    <a:gd name="connsiteY3" fmla="*/ 157163 h 357188"/>
                    <a:gd name="connsiteX4" fmla="*/ 152400 w 266700"/>
                    <a:gd name="connsiteY4" fmla="*/ 180975 h 357188"/>
                    <a:gd name="connsiteX5" fmla="*/ 133350 w 266700"/>
                    <a:gd name="connsiteY5" fmla="*/ 214313 h 357188"/>
                    <a:gd name="connsiteX6" fmla="*/ 114300 w 266700"/>
                    <a:gd name="connsiteY6" fmla="*/ 252413 h 357188"/>
                    <a:gd name="connsiteX7" fmla="*/ 128588 w 266700"/>
                    <a:gd name="connsiteY7" fmla="*/ 314325 h 357188"/>
                    <a:gd name="connsiteX8" fmla="*/ 9525 w 266700"/>
                    <a:gd name="connsiteY8" fmla="*/ 357188 h 357188"/>
                    <a:gd name="connsiteX9" fmla="*/ 0 w 266700"/>
                    <a:gd name="connsiteY9" fmla="*/ 228600 h 357188"/>
                    <a:gd name="connsiteX10" fmla="*/ 28575 w 266700"/>
                    <a:gd name="connsiteY10" fmla="*/ 152400 h 357188"/>
                    <a:gd name="connsiteX11" fmla="*/ 57150 w 266700"/>
                    <a:gd name="connsiteY11" fmla="*/ 114300 h 357188"/>
                    <a:gd name="connsiteX12" fmla="*/ 76200 w 266700"/>
                    <a:gd name="connsiteY12" fmla="*/ 85725 h 357188"/>
                    <a:gd name="connsiteX13" fmla="*/ 147638 w 266700"/>
                    <a:gd name="connsiteY13" fmla="*/ 42863 h 357188"/>
                    <a:gd name="connsiteX14" fmla="*/ 176213 w 266700"/>
                    <a:gd name="connsiteY14" fmla="*/ 19050 h 357188"/>
                    <a:gd name="connsiteX15" fmla="*/ 223838 w 266700"/>
                    <a:gd name="connsiteY15" fmla="*/ 0 h 357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66700" h="357188">
                      <a:moveTo>
                        <a:pt x="223838" y="0"/>
                      </a:moveTo>
                      <a:lnTo>
                        <a:pt x="266700" y="128588"/>
                      </a:lnTo>
                      <a:lnTo>
                        <a:pt x="228600" y="142875"/>
                      </a:lnTo>
                      <a:lnTo>
                        <a:pt x="190500" y="157163"/>
                      </a:lnTo>
                      <a:lnTo>
                        <a:pt x="152400" y="180975"/>
                      </a:lnTo>
                      <a:lnTo>
                        <a:pt x="133350" y="214313"/>
                      </a:lnTo>
                      <a:lnTo>
                        <a:pt x="114300" y="252413"/>
                      </a:lnTo>
                      <a:lnTo>
                        <a:pt x="128588" y="314325"/>
                      </a:lnTo>
                      <a:lnTo>
                        <a:pt x="9525" y="357188"/>
                      </a:lnTo>
                      <a:lnTo>
                        <a:pt x="0" y="228600"/>
                      </a:lnTo>
                      <a:lnTo>
                        <a:pt x="28575" y="152400"/>
                      </a:lnTo>
                      <a:lnTo>
                        <a:pt x="57150" y="114300"/>
                      </a:lnTo>
                      <a:lnTo>
                        <a:pt x="76200" y="85725"/>
                      </a:lnTo>
                      <a:lnTo>
                        <a:pt x="147638" y="42863"/>
                      </a:lnTo>
                      <a:lnTo>
                        <a:pt x="176213" y="19050"/>
                      </a:lnTo>
                      <a:lnTo>
                        <a:pt x="22383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4352925" y="1581179"/>
                  <a:ext cx="352425" cy="252446"/>
                </a:xfrm>
                <a:custGeom>
                  <a:avLst/>
                  <a:gdLst>
                    <a:gd name="connsiteX0" fmla="*/ 0 w 352425"/>
                    <a:gd name="connsiteY0" fmla="*/ 42863 h 252413"/>
                    <a:gd name="connsiteX1" fmla="*/ 42863 w 352425"/>
                    <a:gd name="connsiteY1" fmla="*/ 142875 h 252413"/>
                    <a:gd name="connsiteX2" fmla="*/ 109538 w 352425"/>
                    <a:gd name="connsiteY2" fmla="*/ 128588 h 252413"/>
                    <a:gd name="connsiteX3" fmla="*/ 166688 w 352425"/>
                    <a:gd name="connsiteY3" fmla="*/ 142875 h 252413"/>
                    <a:gd name="connsiteX4" fmla="*/ 223838 w 352425"/>
                    <a:gd name="connsiteY4" fmla="*/ 152400 h 252413"/>
                    <a:gd name="connsiteX5" fmla="*/ 257175 w 352425"/>
                    <a:gd name="connsiteY5" fmla="*/ 180975 h 252413"/>
                    <a:gd name="connsiteX6" fmla="*/ 276225 w 352425"/>
                    <a:gd name="connsiteY6" fmla="*/ 214313 h 252413"/>
                    <a:gd name="connsiteX7" fmla="*/ 295275 w 352425"/>
                    <a:gd name="connsiteY7" fmla="*/ 252413 h 252413"/>
                    <a:gd name="connsiteX8" fmla="*/ 295275 w 352425"/>
                    <a:gd name="connsiteY8" fmla="*/ 252413 h 252413"/>
                    <a:gd name="connsiteX9" fmla="*/ 352425 w 352425"/>
                    <a:gd name="connsiteY9" fmla="*/ 104775 h 252413"/>
                    <a:gd name="connsiteX10" fmla="*/ 276225 w 352425"/>
                    <a:gd name="connsiteY10" fmla="*/ 38100 h 252413"/>
                    <a:gd name="connsiteX11" fmla="*/ 195263 w 352425"/>
                    <a:gd name="connsiteY11" fmla="*/ 0 h 252413"/>
                    <a:gd name="connsiteX12" fmla="*/ 100013 w 352425"/>
                    <a:gd name="connsiteY12" fmla="*/ 0 h 252413"/>
                    <a:gd name="connsiteX13" fmla="*/ 0 w 352425"/>
                    <a:gd name="connsiteY13" fmla="*/ 42863 h 252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2425" h="252413">
                      <a:moveTo>
                        <a:pt x="0" y="42863"/>
                      </a:moveTo>
                      <a:lnTo>
                        <a:pt x="42863" y="142875"/>
                      </a:lnTo>
                      <a:lnTo>
                        <a:pt x="109538" y="128588"/>
                      </a:lnTo>
                      <a:lnTo>
                        <a:pt x="166688" y="142875"/>
                      </a:lnTo>
                      <a:lnTo>
                        <a:pt x="223838" y="152400"/>
                      </a:lnTo>
                      <a:lnTo>
                        <a:pt x="257175" y="180975"/>
                      </a:lnTo>
                      <a:lnTo>
                        <a:pt x="276225" y="214313"/>
                      </a:lnTo>
                      <a:lnTo>
                        <a:pt x="295275" y="252413"/>
                      </a:lnTo>
                      <a:lnTo>
                        <a:pt x="295275" y="252413"/>
                      </a:lnTo>
                      <a:lnTo>
                        <a:pt x="352425" y="104775"/>
                      </a:lnTo>
                      <a:lnTo>
                        <a:pt x="276225" y="38100"/>
                      </a:lnTo>
                      <a:lnTo>
                        <a:pt x="195263" y="0"/>
                      </a:lnTo>
                      <a:lnTo>
                        <a:pt x="100013" y="0"/>
                      </a:lnTo>
                      <a:lnTo>
                        <a:pt x="0" y="4286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>
                  <a:off x="4662488" y="1681204"/>
                  <a:ext cx="266700" cy="204816"/>
                </a:xfrm>
                <a:custGeom>
                  <a:avLst/>
                  <a:gdLst>
                    <a:gd name="connsiteX0" fmla="*/ 0 w 266700"/>
                    <a:gd name="connsiteY0" fmla="*/ 147637 h 204787"/>
                    <a:gd name="connsiteX1" fmla="*/ 57150 w 266700"/>
                    <a:gd name="connsiteY1" fmla="*/ 4762 h 204787"/>
                    <a:gd name="connsiteX2" fmla="*/ 138112 w 266700"/>
                    <a:gd name="connsiteY2" fmla="*/ 0 h 204787"/>
                    <a:gd name="connsiteX3" fmla="*/ 176212 w 266700"/>
                    <a:gd name="connsiteY3" fmla="*/ 19050 h 204787"/>
                    <a:gd name="connsiteX4" fmla="*/ 238125 w 266700"/>
                    <a:gd name="connsiteY4" fmla="*/ 57150 h 204787"/>
                    <a:gd name="connsiteX5" fmla="*/ 261937 w 266700"/>
                    <a:gd name="connsiteY5" fmla="*/ 95250 h 204787"/>
                    <a:gd name="connsiteX6" fmla="*/ 266700 w 266700"/>
                    <a:gd name="connsiteY6" fmla="*/ 95250 h 204787"/>
                    <a:gd name="connsiteX7" fmla="*/ 204787 w 266700"/>
                    <a:gd name="connsiteY7" fmla="*/ 204787 h 204787"/>
                    <a:gd name="connsiteX8" fmla="*/ 157162 w 266700"/>
                    <a:gd name="connsiteY8" fmla="*/ 171450 h 204787"/>
                    <a:gd name="connsiteX9" fmla="*/ 147637 w 266700"/>
                    <a:gd name="connsiteY9" fmla="*/ 152400 h 204787"/>
                    <a:gd name="connsiteX10" fmla="*/ 119062 w 266700"/>
                    <a:gd name="connsiteY10" fmla="*/ 147637 h 204787"/>
                    <a:gd name="connsiteX11" fmla="*/ 90487 w 266700"/>
                    <a:gd name="connsiteY11" fmla="*/ 138112 h 204787"/>
                    <a:gd name="connsiteX12" fmla="*/ 76200 w 266700"/>
                    <a:gd name="connsiteY12" fmla="*/ 138112 h 204787"/>
                    <a:gd name="connsiteX13" fmla="*/ 0 w 266700"/>
                    <a:gd name="connsiteY13" fmla="*/ 147637 h 204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6700" h="204787">
                      <a:moveTo>
                        <a:pt x="0" y="147637"/>
                      </a:moveTo>
                      <a:lnTo>
                        <a:pt x="57150" y="4762"/>
                      </a:lnTo>
                      <a:lnTo>
                        <a:pt x="138112" y="0"/>
                      </a:lnTo>
                      <a:lnTo>
                        <a:pt x="176212" y="19050"/>
                      </a:lnTo>
                      <a:lnTo>
                        <a:pt x="238125" y="57150"/>
                      </a:lnTo>
                      <a:lnTo>
                        <a:pt x="261937" y="95250"/>
                      </a:lnTo>
                      <a:lnTo>
                        <a:pt x="266700" y="95250"/>
                      </a:lnTo>
                      <a:lnTo>
                        <a:pt x="204787" y="204787"/>
                      </a:lnTo>
                      <a:lnTo>
                        <a:pt x="157162" y="171450"/>
                      </a:lnTo>
                      <a:lnTo>
                        <a:pt x="147637" y="152400"/>
                      </a:lnTo>
                      <a:lnTo>
                        <a:pt x="119062" y="147637"/>
                      </a:lnTo>
                      <a:lnTo>
                        <a:pt x="90487" y="138112"/>
                      </a:lnTo>
                      <a:lnTo>
                        <a:pt x="76200" y="138112"/>
                      </a:lnTo>
                      <a:lnTo>
                        <a:pt x="0" y="1476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4872038" y="1766941"/>
                  <a:ext cx="414337" cy="323894"/>
                </a:xfrm>
                <a:custGeom>
                  <a:avLst/>
                  <a:gdLst>
                    <a:gd name="connsiteX0" fmla="*/ 0 w 414337"/>
                    <a:gd name="connsiteY0" fmla="*/ 114300 h 323850"/>
                    <a:gd name="connsiteX1" fmla="*/ 61912 w 414337"/>
                    <a:gd name="connsiteY1" fmla="*/ 4762 h 323850"/>
                    <a:gd name="connsiteX2" fmla="*/ 123825 w 414337"/>
                    <a:gd name="connsiteY2" fmla="*/ 0 h 323850"/>
                    <a:gd name="connsiteX3" fmla="*/ 180975 w 414337"/>
                    <a:gd name="connsiteY3" fmla="*/ 28575 h 323850"/>
                    <a:gd name="connsiteX4" fmla="*/ 238125 w 414337"/>
                    <a:gd name="connsiteY4" fmla="*/ 47625 h 323850"/>
                    <a:gd name="connsiteX5" fmla="*/ 280987 w 414337"/>
                    <a:gd name="connsiteY5" fmla="*/ 71437 h 323850"/>
                    <a:gd name="connsiteX6" fmla="*/ 333375 w 414337"/>
                    <a:gd name="connsiteY6" fmla="*/ 133350 h 323850"/>
                    <a:gd name="connsiteX7" fmla="*/ 309562 w 414337"/>
                    <a:gd name="connsiteY7" fmla="*/ 95250 h 323850"/>
                    <a:gd name="connsiteX8" fmla="*/ 376237 w 414337"/>
                    <a:gd name="connsiteY8" fmla="*/ 128587 h 323850"/>
                    <a:gd name="connsiteX9" fmla="*/ 400050 w 414337"/>
                    <a:gd name="connsiteY9" fmla="*/ 176212 h 323850"/>
                    <a:gd name="connsiteX10" fmla="*/ 414337 w 414337"/>
                    <a:gd name="connsiteY10" fmla="*/ 242887 h 323850"/>
                    <a:gd name="connsiteX11" fmla="*/ 290512 w 414337"/>
                    <a:gd name="connsiteY11" fmla="*/ 323850 h 323850"/>
                    <a:gd name="connsiteX12" fmla="*/ 295275 w 414337"/>
                    <a:gd name="connsiteY12" fmla="*/ 271462 h 323850"/>
                    <a:gd name="connsiteX13" fmla="*/ 252412 w 414337"/>
                    <a:gd name="connsiteY13" fmla="*/ 223837 h 323850"/>
                    <a:gd name="connsiteX14" fmla="*/ 223837 w 414337"/>
                    <a:gd name="connsiteY14" fmla="*/ 209550 h 323850"/>
                    <a:gd name="connsiteX15" fmla="*/ 204787 w 414337"/>
                    <a:gd name="connsiteY15" fmla="*/ 190500 h 323850"/>
                    <a:gd name="connsiteX16" fmla="*/ 166687 w 414337"/>
                    <a:gd name="connsiteY16" fmla="*/ 185737 h 323850"/>
                    <a:gd name="connsiteX17" fmla="*/ 157162 w 414337"/>
                    <a:gd name="connsiteY17" fmla="*/ 171450 h 323850"/>
                    <a:gd name="connsiteX18" fmla="*/ 128587 w 414337"/>
                    <a:gd name="connsiteY18" fmla="*/ 157162 h 323850"/>
                    <a:gd name="connsiteX19" fmla="*/ 90487 w 414337"/>
                    <a:gd name="connsiteY19" fmla="*/ 142875 h 323850"/>
                    <a:gd name="connsiteX20" fmla="*/ 76200 w 414337"/>
                    <a:gd name="connsiteY20" fmla="*/ 138112 h 323850"/>
                    <a:gd name="connsiteX21" fmla="*/ 0 w 414337"/>
                    <a:gd name="connsiteY21" fmla="*/ 114300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14337" h="323850">
                      <a:moveTo>
                        <a:pt x="0" y="114300"/>
                      </a:moveTo>
                      <a:lnTo>
                        <a:pt x="61912" y="4762"/>
                      </a:lnTo>
                      <a:lnTo>
                        <a:pt x="123825" y="0"/>
                      </a:lnTo>
                      <a:lnTo>
                        <a:pt x="180975" y="28575"/>
                      </a:lnTo>
                      <a:lnTo>
                        <a:pt x="238125" y="47625"/>
                      </a:lnTo>
                      <a:lnTo>
                        <a:pt x="280987" y="71437"/>
                      </a:lnTo>
                      <a:lnTo>
                        <a:pt x="333375" y="133350"/>
                      </a:lnTo>
                      <a:lnTo>
                        <a:pt x="309562" y="95250"/>
                      </a:lnTo>
                      <a:lnTo>
                        <a:pt x="376237" y="128587"/>
                      </a:lnTo>
                      <a:lnTo>
                        <a:pt x="400050" y="176212"/>
                      </a:lnTo>
                      <a:lnTo>
                        <a:pt x="414337" y="242887"/>
                      </a:lnTo>
                      <a:lnTo>
                        <a:pt x="290512" y="323850"/>
                      </a:lnTo>
                      <a:lnTo>
                        <a:pt x="295275" y="271462"/>
                      </a:lnTo>
                      <a:lnTo>
                        <a:pt x="252412" y="223837"/>
                      </a:lnTo>
                      <a:lnTo>
                        <a:pt x="223837" y="209550"/>
                      </a:lnTo>
                      <a:lnTo>
                        <a:pt x="204787" y="190500"/>
                      </a:lnTo>
                      <a:lnTo>
                        <a:pt x="166687" y="185737"/>
                      </a:lnTo>
                      <a:lnTo>
                        <a:pt x="157162" y="171450"/>
                      </a:lnTo>
                      <a:lnTo>
                        <a:pt x="128587" y="157162"/>
                      </a:lnTo>
                      <a:lnTo>
                        <a:pt x="90487" y="142875"/>
                      </a:lnTo>
                      <a:lnTo>
                        <a:pt x="76200" y="138112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4814888" y="2005098"/>
                  <a:ext cx="685800" cy="652552"/>
                </a:xfrm>
                <a:custGeom>
                  <a:avLst/>
                  <a:gdLst>
                    <a:gd name="connsiteX0" fmla="*/ 371475 w 685800"/>
                    <a:gd name="connsiteY0" fmla="*/ 85725 h 652462"/>
                    <a:gd name="connsiteX1" fmla="*/ 371475 w 685800"/>
                    <a:gd name="connsiteY1" fmla="*/ 85725 h 652462"/>
                    <a:gd name="connsiteX2" fmla="*/ 500062 w 685800"/>
                    <a:gd name="connsiteY2" fmla="*/ 0 h 652462"/>
                    <a:gd name="connsiteX3" fmla="*/ 542925 w 685800"/>
                    <a:gd name="connsiteY3" fmla="*/ 42862 h 652462"/>
                    <a:gd name="connsiteX4" fmla="*/ 595312 w 685800"/>
                    <a:gd name="connsiteY4" fmla="*/ 104775 h 652462"/>
                    <a:gd name="connsiteX5" fmla="*/ 642937 w 685800"/>
                    <a:gd name="connsiteY5" fmla="*/ 157162 h 652462"/>
                    <a:gd name="connsiteX6" fmla="*/ 676275 w 685800"/>
                    <a:gd name="connsiteY6" fmla="*/ 261937 h 652462"/>
                    <a:gd name="connsiteX7" fmla="*/ 685800 w 685800"/>
                    <a:gd name="connsiteY7" fmla="*/ 319087 h 652462"/>
                    <a:gd name="connsiteX8" fmla="*/ 642937 w 685800"/>
                    <a:gd name="connsiteY8" fmla="*/ 423862 h 652462"/>
                    <a:gd name="connsiteX9" fmla="*/ 585787 w 685800"/>
                    <a:gd name="connsiteY9" fmla="*/ 504825 h 652462"/>
                    <a:gd name="connsiteX10" fmla="*/ 523875 w 685800"/>
                    <a:gd name="connsiteY10" fmla="*/ 557212 h 652462"/>
                    <a:gd name="connsiteX11" fmla="*/ 395287 w 685800"/>
                    <a:gd name="connsiteY11" fmla="*/ 623887 h 652462"/>
                    <a:gd name="connsiteX12" fmla="*/ 309562 w 685800"/>
                    <a:gd name="connsiteY12" fmla="*/ 652462 h 652462"/>
                    <a:gd name="connsiteX13" fmla="*/ 180975 w 685800"/>
                    <a:gd name="connsiteY13" fmla="*/ 614362 h 652462"/>
                    <a:gd name="connsiteX14" fmla="*/ 109537 w 685800"/>
                    <a:gd name="connsiteY14" fmla="*/ 557212 h 652462"/>
                    <a:gd name="connsiteX15" fmla="*/ 33337 w 685800"/>
                    <a:gd name="connsiteY15" fmla="*/ 452437 h 652462"/>
                    <a:gd name="connsiteX16" fmla="*/ 9525 w 685800"/>
                    <a:gd name="connsiteY16" fmla="*/ 385762 h 652462"/>
                    <a:gd name="connsiteX17" fmla="*/ 0 w 685800"/>
                    <a:gd name="connsiteY17" fmla="*/ 300037 h 652462"/>
                    <a:gd name="connsiteX18" fmla="*/ 123825 w 685800"/>
                    <a:gd name="connsiteY18" fmla="*/ 209550 h 652462"/>
                    <a:gd name="connsiteX19" fmla="*/ 119062 w 685800"/>
                    <a:gd name="connsiteY19" fmla="*/ 257175 h 652462"/>
                    <a:gd name="connsiteX20" fmla="*/ 119062 w 685800"/>
                    <a:gd name="connsiteY20" fmla="*/ 261937 h 652462"/>
                    <a:gd name="connsiteX21" fmla="*/ 138112 w 685800"/>
                    <a:gd name="connsiteY21" fmla="*/ 323850 h 652462"/>
                    <a:gd name="connsiteX22" fmla="*/ 157162 w 685800"/>
                    <a:gd name="connsiteY22" fmla="*/ 352425 h 652462"/>
                    <a:gd name="connsiteX23" fmla="*/ 157162 w 685800"/>
                    <a:gd name="connsiteY23" fmla="*/ 352425 h 652462"/>
                    <a:gd name="connsiteX24" fmla="*/ 157162 w 685800"/>
                    <a:gd name="connsiteY24" fmla="*/ 409575 h 652462"/>
                    <a:gd name="connsiteX25" fmla="*/ 161925 w 685800"/>
                    <a:gd name="connsiteY25" fmla="*/ 376237 h 652462"/>
                    <a:gd name="connsiteX26" fmla="*/ 185737 w 685800"/>
                    <a:gd name="connsiteY26" fmla="*/ 442912 h 652462"/>
                    <a:gd name="connsiteX27" fmla="*/ 228600 w 685800"/>
                    <a:gd name="connsiteY27" fmla="*/ 481012 h 652462"/>
                    <a:gd name="connsiteX28" fmla="*/ 295275 w 685800"/>
                    <a:gd name="connsiteY28" fmla="*/ 500062 h 652462"/>
                    <a:gd name="connsiteX29" fmla="*/ 314325 w 685800"/>
                    <a:gd name="connsiteY29" fmla="*/ 504825 h 652462"/>
                    <a:gd name="connsiteX30" fmla="*/ 361950 w 685800"/>
                    <a:gd name="connsiteY30" fmla="*/ 495300 h 652462"/>
                    <a:gd name="connsiteX31" fmla="*/ 400050 w 685800"/>
                    <a:gd name="connsiteY31" fmla="*/ 466725 h 652462"/>
                    <a:gd name="connsiteX32" fmla="*/ 423862 w 685800"/>
                    <a:gd name="connsiteY32" fmla="*/ 447675 h 652462"/>
                    <a:gd name="connsiteX33" fmla="*/ 433387 w 685800"/>
                    <a:gd name="connsiteY33" fmla="*/ 428625 h 652462"/>
                    <a:gd name="connsiteX34" fmla="*/ 466725 w 685800"/>
                    <a:gd name="connsiteY34" fmla="*/ 414337 h 652462"/>
                    <a:gd name="connsiteX35" fmla="*/ 490537 w 685800"/>
                    <a:gd name="connsiteY35" fmla="*/ 390525 h 652462"/>
                    <a:gd name="connsiteX36" fmla="*/ 519112 w 685800"/>
                    <a:gd name="connsiteY36" fmla="*/ 357187 h 652462"/>
                    <a:gd name="connsiteX37" fmla="*/ 538162 w 685800"/>
                    <a:gd name="connsiteY37" fmla="*/ 333375 h 652462"/>
                    <a:gd name="connsiteX38" fmla="*/ 542925 w 685800"/>
                    <a:gd name="connsiteY38" fmla="*/ 304800 h 652462"/>
                    <a:gd name="connsiteX39" fmla="*/ 538162 w 685800"/>
                    <a:gd name="connsiteY39" fmla="*/ 271462 h 652462"/>
                    <a:gd name="connsiteX40" fmla="*/ 519112 w 685800"/>
                    <a:gd name="connsiteY40" fmla="*/ 219075 h 652462"/>
                    <a:gd name="connsiteX41" fmla="*/ 500062 w 685800"/>
                    <a:gd name="connsiteY41" fmla="*/ 185737 h 652462"/>
                    <a:gd name="connsiteX42" fmla="*/ 466725 w 685800"/>
                    <a:gd name="connsiteY42" fmla="*/ 157162 h 652462"/>
                    <a:gd name="connsiteX43" fmla="*/ 438150 w 685800"/>
                    <a:gd name="connsiteY43" fmla="*/ 128587 h 652462"/>
                    <a:gd name="connsiteX44" fmla="*/ 371475 w 685800"/>
                    <a:gd name="connsiteY44" fmla="*/ 85725 h 652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685800" h="652462">
                      <a:moveTo>
                        <a:pt x="371475" y="85725"/>
                      </a:moveTo>
                      <a:lnTo>
                        <a:pt x="371475" y="85725"/>
                      </a:lnTo>
                      <a:lnTo>
                        <a:pt x="500062" y="0"/>
                      </a:lnTo>
                      <a:lnTo>
                        <a:pt x="542925" y="42862"/>
                      </a:lnTo>
                      <a:lnTo>
                        <a:pt x="595312" y="104775"/>
                      </a:lnTo>
                      <a:lnTo>
                        <a:pt x="642937" y="157162"/>
                      </a:lnTo>
                      <a:lnTo>
                        <a:pt x="676275" y="261937"/>
                      </a:lnTo>
                      <a:lnTo>
                        <a:pt x="685800" y="319087"/>
                      </a:lnTo>
                      <a:lnTo>
                        <a:pt x="642937" y="423862"/>
                      </a:lnTo>
                      <a:lnTo>
                        <a:pt x="585787" y="504825"/>
                      </a:lnTo>
                      <a:lnTo>
                        <a:pt x="523875" y="557212"/>
                      </a:lnTo>
                      <a:lnTo>
                        <a:pt x="395287" y="623887"/>
                      </a:lnTo>
                      <a:lnTo>
                        <a:pt x="309562" y="652462"/>
                      </a:lnTo>
                      <a:lnTo>
                        <a:pt x="180975" y="614362"/>
                      </a:lnTo>
                      <a:lnTo>
                        <a:pt x="109537" y="557212"/>
                      </a:lnTo>
                      <a:lnTo>
                        <a:pt x="33337" y="452437"/>
                      </a:lnTo>
                      <a:lnTo>
                        <a:pt x="9525" y="385762"/>
                      </a:lnTo>
                      <a:lnTo>
                        <a:pt x="0" y="300037"/>
                      </a:lnTo>
                      <a:lnTo>
                        <a:pt x="123825" y="209550"/>
                      </a:lnTo>
                      <a:lnTo>
                        <a:pt x="119062" y="257175"/>
                      </a:lnTo>
                      <a:lnTo>
                        <a:pt x="119062" y="261937"/>
                      </a:lnTo>
                      <a:lnTo>
                        <a:pt x="138112" y="323850"/>
                      </a:lnTo>
                      <a:lnTo>
                        <a:pt x="157162" y="352425"/>
                      </a:lnTo>
                      <a:lnTo>
                        <a:pt x="157162" y="352425"/>
                      </a:lnTo>
                      <a:lnTo>
                        <a:pt x="157162" y="409575"/>
                      </a:lnTo>
                      <a:lnTo>
                        <a:pt x="161925" y="376237"/>
                      </a:lnTo>
                      <a:lnTo>
                        <a:pt x="185737" y="442912"/>
                      </a:lnTo>
                      <a:lnTo>
                        <a:pt x="228600" y="481012"/>
                      </a:lnTo>
                      <a:lnTo>
                        <a:pt x="295275" y="500062"/>
                      </a:lnTo>
                      <a:lnTo>
                        <a:pt x="314325" y="504825"/>
                      </a:lnTo>
                      <a:lnTo>
                        <a:pt x="361950" y="495300"/>
                      </a:lnTo>
                      <a:lnTo>
                        <a:pt x="400050" y="466725"/>
                      </a:lnTo>
                      <a:lnTo>
                        <a:pt x="423862" y="447675"/>
                      </a:lnTo>
                      <a:lnTo>
                        <a:pt x="433387" y="428625"/>
                      </a:lnTo>
                      <a:lnTo>
                        <a:pt x="466725" y="414337"/>
                      </a:lnTo>
                      <a:lnTo>
                        <a:pt x="490537" y="390525"/>
                      </a:lnTo>
                      <a:lnTo>
                        <a:pt x="519112" y="357187"/>
                      </a:lnTo>
                      <a:lnTo>
                        <a:pt x="538162" y="333375"/>
                      </a:lnTo>
                      <a:lnTo>
                        <a:pt x="542925" y="304800"/>
                      </a:lnTo>
                      <a:lnTo>
                        <a:pt x="538162" y="271462"/>
                      </a:lnTo>
                      <a:lnTo>
                        <a:pt x="519112" y="219075"/>
                      </a:lnTo>
                      <a:lnTo>
                        <a:pt x="500062" y="185737"/>
                      </a:lnTo>
                      <a:lnTo>
                        <a:pt x="466725" y="157162"/>
                      </a:lnTo>
                      <a:lnTo>
                        <a:pt x="438150" y="128587"/>
                      </a:lnTo>
                      <a:lnTo>
                        <a:pt x="371475" y="857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4505325" y="1990810"/>
                  <a:ext cx="438150" cy="328657"/>
                </a:xfrm>
                <a:custGeom>
                  <a:avLst/>
                  <a:gdLst>
                    <a:gd name="connsiteX0" fmla="*/ 285750 w 438150"/>
                    <a:gd name="connsiteY0" fmla="*/ 328613 h 328613"/>
                    <a:gd name="connsiteX1" fmla="*/ 285750 w 438150"/>
                    <a:gd name="connsiteY1" fmla="*/ 328613 h 328613"/>
                    <a:gd name="connsiteX2" fmla="*/ 361950 w 438150"/>
                    <a:gd name="connsiteY2" fmla="*/ 295275 h 328613"/>
                    <a:gd name="connsiteX3" fmla="*/ 376238 w 438150"/>
                    <a:gd name="connsiteY3" fmla="*/ 266700 h 328613"/>
                    <a:gd name="connsiteX4" fmla="*/ 390525 w 438150"/>
                    <a:gd name="connsiteY4" fmla="*/ 257175 h 328613"/>
                    <a:gd name="connsiteX5" fmla="*/ 409575 w 438150"/>
                    <a:gd name="connsiteY5" fmla="*/ 233363 h 328613"/>
                    <a:gd name="connsiteX6" fmla="*/ 419100 w 438150"/>
                    <a:gd name="connsiteY6" fmla="*/ 219075 h 328613"/>
                    <a:gd name="connsiteX7" fmla="*/ 433388 w 438150"/>
                    <a:gd name="connsiteY7" fmla="*/ 209550 h 328613"/>
                    <a:gd name="connsiteX8" fmla="*/ 438150 w 438150"/>
                    <a:gd name="connsiteY8" fmla="*/ 204788 h 328613"/>
                    <a:gd name="connsiteX9" fmla="*/ 400050 w 438150"/>
                    <a:gd name="connsiteY9" fmla="*/ 223838 h 328613"/>
                    <a:gd name="connsiteX10" fmla="*/ 366713 w 438150"/>
                    <a:gd name="connsiteY10" fmla="*/ 209550 h 328613"/>
                    <a:gd name="connsiteX11" fmla="*/ 314325 w 438150"/>
                    <a:gd name="connsiteY11" fmla="*/ 190500 h 328613"/>
                    <a:gd name="connsiteX12" fmla="*/ 295275 w 438150"/>
                    <a:gd name="connsiteY12" fmla="*/ 166688 h 328613"/>
                    <a:gd name="connsiteX13" fmla="*/ 285750 w 438150"/>
                    <a:gd name="connsiteY13" fmla="*/ 133350 h 328613"/>
                    <a:gd name="connsiteX14" fmla="*/ 266700 w 438150"/>
                    <a:gd name="connsiteY14" fmla="*/ 128588 h 328613"/>
                    <a:gd name="connsiteX15" fmla="*/ 219075 w 438150"/>
                    <a:gd name="connsiteY15" fmla="*/ 123825 h 328613"/>
                    <a:gd name="connsiteX16" fmla="*/ 157163 w 438150"/>
                    <a:gd name="connsiteY16" fmla="*/ 114300 h 328613"/>
                    <a:gd name="connsiteX17" fmla="*/ 138113 w 438150"/>
                    <a:gd name="connsiteY17" fmla="*/ 80963 h 328613"/>
                    <a:gd name="connsiteX18" fmla="*/ 114300 w 438150"/>
                    <a:gd name="connsiteY18" fmla="*/ 66675 h 328613"/>
                    <a:gd name="connsiteX19" fmla="*/ 95250 w 438150"/>
                    <a:gd name="connsiteY19" fmla="*/ 23813 h 328613"/>
                    <a:gd name="connsiteX20" fmla="*/ 76200 w 438150"/>
                    <a:gd name="connsiteY20" fmla="*/ 0 h 328613"/>
                    <a:gd name="connsiteX21" fmla="*/ 0 w 438150"/>
                    <a:gd name="connsiteY21" fmla="*/ 147638 h 328613"/>
                    <a:gd name="connsiteX22" fmla="*/ 38100 w 438150"/>
                    <a:gd name="connsiteY22" fmla="*/ 195263 h 328613"/>
                    <a:gd name="connsiteX23" fmla="*/ 119063 w 438150"/>
                    <a:gd name="connsiteY23" fmla="*/ 242888 h 328613"/>
                    <a:gd name="connsiteX24" fmla="*/ 180975 w 438150"/>
                    <a:gd name="connsiteY24" fmla="*/ 261938 h 328613"/>
                    <a:gd name="connsiteX25" fmla="*/ 195263 w 438150"/>
                    <a:gd name="connsiteY25" fmla="*/ 261938 h 328613"/>
                    <a:gd name="connsiteX26" fmla="*/ 285750 w 438150"/>
                    <a:gd name="connsiteY26" fmla="*/ 328613 h 328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38150" h="328613">
                      <a:moveTo>
                        <a:pt x="285750" y="328613"/>
                      </a:moveTo>
                      <a:lnTo>
                        <a:pt x="285750" y="328613"/>
                      </a:lnTo>
                      <a:cubicBezTo>
                        <a:pt x="311150" y="317500"/>
                        <a:pt x="337714" y="308739"/>
                        <a:pt x="361950" y="295275"/>
                      </a:cubicBezTo>
                      <a:cubicBezTo>
                        <a:pt x="376402" y="287246"/>
                        <a:pt x="367786" y="277265"/>
                        <a:pt x="376238" y="266700"/>
                      </a:cubicBezTo>
                      <a:cubicBezTo>
                        <a:pt x="379814" y="262231"/>
                        <a:pt x="385763" y="260350"/>
                        <a:pt x="390525" y="257175"/>
                      </a:cubicBezTo>
                      <a:cubicBezTo>
                        <a:pt x="399798" y="229360"/>
                        <a:pt x="388033" y="254906"/>
                        <a:pt x="409575" y="233363"/>
                      </a:cubicBezTo>
                      <a:cubicBezTo>
                        <a:pt x="413622" y="229315"/>
                        <a:pt x="415053" y="223122"/>
                        <a:pt x="419100" y="219075"/>
                      </a:cubicBezTo>
                      <a:cubicBezTo>
                        <a:pt x="423147" y="215028"/>
                        <a:pt x="428809" y="212984"/>
                        <a:pt x="433388" y="209550"/>
                      </a:cubicBezTo>
                      <a:cubicBezTo>
                        <a:pt x="435184" y="208203"/>
                        <a:pt x="436563" y="206375"/>
                        <a:pt x="438150" y="204788"/>
                      </a:cubicBezTo>
                      <a:lnTo>
                        <a:pt x="400050" y="223838"/>
                      </a:lnTo>
                      <a:lnTo>
                        <a:pt x="366713" y="209550"/>
                      </a:lnTo>
                      <a:lnTo>
                        <a:pt x="314325" y="190500"/>
                      </a:lnTo>
                      <a:lnTo>
                        <a:pt x="295275" y="166688"/>
                      </a:lnTo>
                      <a:lnTo>
                        <a:pt x="285750" y="133350"/>
                      </a:lnTo>
                      <a:lnTo>
                        <a:pt x="266700" y="128588"/>
                      </a:lnTo>
                      <a:lnTo>
                        <a:pt x="219075" y="123825"/>
                      </a:lnTo>
                      <a:lnTo>
                        <a:pt x="157163" y="114300"/>
                      </a:lnTo>
                      <a:lnTo>
                        <a:pt x="138113" y="80963"/>
                      </a:lnTo>
                      <a:lnTo>
                        <a:pt x="114300" y="66675"/>
                      </a:lnTo>
                      <a:lnTo>
                        <a:pt x="95250" y="23813"/>
                      </a:lnTo>
                      <a:lnTo>
                        <a:pt x="76200" y="0"/>
                      </a:lnTo>
                      <a:lnTo>
                        <a:pt x="0" y="147638"/>
                      </a:lnTo>
                      <a:lnTo>
                        <a:pt x="38100" y="195263"/>
                      </a:lnTo>
                      <a:lnTo>
                        <a:pt x="119063" y="242888"/>
                      </a:lnTo>
                      <a:lnTo>
                        <a:pt x="180975" y="261938"/>
                      </a:lnTo>
                      <a:lnTo>
                        <a:pt x="195263" y="261938"/>
                      </a:lnTo>
                      <a:lnTo>
                        <a:pt x="285750" y="32861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>
                  <a:off x="4119563" y="1933652"/>
                  <a:ext cx="452437" cy="223868"/>
                </a:xfrm>
                <a:custGeom>
                  <a:avLst/>
                  <a:gdLst>
                    <a:gd name="connsiteX0" fmla="*/ 361950 w 452437"/>
                    <a:gd name="connsiteY0" fmla="*/ 209550 h 223838"/>
                    <a:gd name="connsiteX1" fmla="*/ 452437 w 452437"/>
                    <a:gd name="connsiteY1" fmla="*/ 52388 h 223838"/>
                    <a:gd name="connsiteX2" fmla="*/ 395287 w 452437"/>
                    <a:gd name="connsiteY2" fmla="*/ 57150 h 223838"/>
                    <a:gd name="connsiteX3" fmla="*/ 357187 w 452437"/>
                    <a:gd name="connsiteY3" fmla="*/ 61913 h 223838"/>
                    <a:gd name="connsiteX4" fmla="*/ 328612 w 452437"/>
                    <a:gd name="connsiteY4" fmla="*/ 52388 h 223838"/>
                    <a:gd name="connsiteX5" fmla="*/ 290512 w 452437"/>
                    <a:gd name="connsiteY5" fmla="*/ 66675 h 223838"/>
                    <a:gd name="connsiteX6" fmla="*/ 257175 w 452437"/>
                    <a:gd name="connsiteY6" fmla="*/ 80963 h 223838"/>
                    <a:gd name="connsiteX7" fmla="*/ 209550 w 452437"/>
                    <a:gd name="connsiteY7" fmla="*/ 66675 h 223838"/>
                    <a:gd name="connsiteX8" fmla="*/ 180975 w 452437"/>
                    <a:gd name="connsiteY8" fmla="*/ 42863 h 223838"/>
                    <a:gd name="connsiteX9" fmla="*/ 157162 w 452437"/>
                    <a:gd name="connsiteY9" fmla="*/ 33338 h 223838"/>
                    <a:gd name="connsiteX10" fmla="*/ 142875 w 452437"/>
                    <a:gd name="connsiteY10" fmla="*/ 9525 h 223838"/>
                    <a:gd name="connsiteX11" fmla="*/ 138112 w 452437"/>
                    <a:gd name="connsiteY11" fmla="*/ 0 h 223838"/>
                    <a:gd name="connsiteX12" fmla="*/ 19050 w 452437"/>
                    <a:gd name="connsiteY12" fmla="*/ 42863 h 223838"/>
                    <a:gd name="connsiteX13" fmla="*/ 0 w 452437"/>
                    <a:gd name="connsiteY13" fmla="*/ 52388 h 223838"/>
                    <a:gd name="connsiteX14" fmla="*/ 76200 w 452437"/>
                    <a:gd name="connsiteY14" fmla="*/ 157163 h 223838"/>
                    <a:gd name="connsiteX15" fmla="*/ 161925 w 452437"/>
                    <a:gd name="connsiteY15" fmla="*/ 200025 h 223838"/>
                    <a:gd name="connsiteX16" fmla="*/ 223837 w 452437"/>
                    <a:gd name="connsiteY16" fmla="*/ 219075 h 223838"/>
                    <a:gd name="connsiteX17" fmla="*/ 290512 w 452437"/>
                    <a:gd name="connsiteY17" fmla="*/ 223838 h 223838"/>
                    <a:gd name="connsiteX18" fmla="*/ 361950 w 452437"/>
                    <a:gd name="connsiteY18" fmla="*/ 209550 h 223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2437" h="223838">
                      <a:moveTo>
                        <a:pt x="361950" y="209550"/>
                      </a:moveTo>
                      <a:lnTo>
                        <a:pt x="452437" y="52388"/>
                      </a:lnTo>
                      <a:lnTo>
                        <a:pt x="395287" y="57150"/>
                      </a:lnTo>
                      <a:lnTo>
                        <a:pt x="357187" y="61913"/>
                      </a:lnTo>
                      <a:lnTo>
                        <a:pt x="328612" y="52388"/>
                      </a:lnTo>
                      <a:lnTo>
                        <a:pt x="290512" y="66675"/>
                      </a:lnTo>
                      <a:lnTo>
                        <a:pt x="257175" y="80963"/>
                      </a:lnTo>
                      <a:lnTo>
                        <a:pt x="209550" y="66675"/>
                      </a:lnTo>
                      <a:lnTo>
                        <a:pt x="180975" y="42863"/>
                      </a:lnTo>
                      <a:lnTo>
                        <a:pt x="157162" y="33338"/>
                      </a:lnTo>
                      <a:lnTo>
                        <a:pt x="142875" y="9525"/>
                      </a:lnTo>
                      <a:lnTo>
                        <a:pt x="138112" y="0"/>
                      </a:lnTo>
                      <a:lnTo>
                        <a:pt x="19050" y="42863"/>
                      </a:lnTo>
                      <a:lnTo>
                        <a:pt x="0" y="52388"/>
                      </a:lnTo>
                      <a:lnTo>
                        <a:pt x="76200" y="157163"/>
                      </a:lnTo>
                      <a:lnTo>
                        <a:pt x="161925" y="200025"/>
                      </a:lnTo>
                      <a:lnTo>
                        <a:pt x="223837" y="219075"/>
                      </a:lnTo>
                      <a:lnTo>
                        <a:pt x="290512" y="223838"/>
                      </a:lnTo>
                      <a:lnTo>
                        <a:pt x="361950" y="2095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5095875" y="2233730"/>
                  <a:ext cx="85725" cy="100027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4273550" y="1439871"/>
                  <a:ext cx="1466850" cy="1474989"/>
                </a:xfrm>
                <a:custGeom>
                  <a:avLst/>
                  <a:gdLst>
                    <a:gd name="connsiteX0" fmla="*/ 99588 w 1466661"/>
                    <a:gd name="connsiteY0" fmla="*/ 226337 h 1475715"/>
                    <a:gd name="connsiteX1" fmla="*/ 307817 w 1466661"/>
                    <a:gd name="connsiteY1" fmla="*/ 226337 h 1475715"/>
                    <a:gd name="connsiteX2" fmla="*/ 506994 w 1466661"/>
                    <a:gd name="connsiteY2" fmla="*/ 325925 h 1475715"/>
                    <a:gd name="connsiteX3" fmla="*/ 787651 w 1466661"/>
                    <a:gd name="connsiteY3" fmla="*/ 425513 h 1475715"/>
                    <a:gd name="connsiteX4" fmla="*/ 959667 w 1466661"/>
                    <a:gd name="connsiteY4" fmla="*/ 534154 h 1475715"/>
                    <a:gd name="connsiteX5" fmla="*/ 1140736 w 1466661"/>
                    <a:gd name="connsiteY5" fmla="*/ 778598 h 1475715"/>
                    <a:gd name="connsiteX6" fmla="*/ 1158843 w 1466661"/>
                    <a:gd name="connsiteY6" fmla="*/ 914400 h 1475715"/>
                    <a:gd name="connsiteX7" fmla="*/ 1059255 w 1466661"/>
                    <a:gd name="connsiteY7" fmla="*/ 1050202 h 1475715"/>
                    <a:gd name="connsiteX8" fmla="*/ 796705 w 1466661"/>
                    <a:gd name="connsiteY8" fmla="*/ 1167897 h 1475715"/>
                    <a:gd name="connsiteX9" fmla="*/ 651849 w 1466661"/>
                    <a:gd name="connsiteY9" fmla="*/ 1013988 h 1475715"/>
                    <a:gd name="connsiteX10" fmla="*/ 506994 w 1466661"/>
                    <a:gd name="connsiteY10" fmla="*/ 778598 h 1475715"/>
                    <a:gd name="connsiteX11" fmla="*/ 325924 w 1466661"/>
                    <a:gd name="connsiteY11" fmla="*/ 706170 h 1475715"/>
                    <a:gd name="connsiteX12" fmla="*/ 190122 w 1466661"/>
                    <a:gd name="connsiteY12" fmla="*/ 968721 h 1475715"/>
                    <a:gd name="connsiteX13" fmla="*/ 506994 w 1466661"/>
                    <a:gd name="connsiteY13" fmla="*/ 1430448 h 1475715"/>
                    <a:gd name="connsiteX14" fmla="*/ 1113576 w 1466661"/>
                    <a:gd name="connsiteY14" fmla="*/ 1475715 h 1475715"/>
                    <a:gd name="connsiteX15" fmla="*/ 1466661 w 1466661"/>
                    <a:gd name="connsiteY15" fmla="*/ 1013988 h 1475715"/>
                    <a:gd name="connsiteX16" fmla="*/ 1339913 w 1466661"/>
                    <a:gd name="connsiteY16" fmla="*/ 398352 h 1475715"/>
                    <a:gd name="connsiteX17" fmla="*/ 787651 w 1466661"/>
                    <a:gd name="connsiteY17" fmla="*/ 81481 h 1475715"/>
                    <a:gd name="connsiteX18" fmla="*/ 244443 w 1466661"/>
                    <a:gd name="connsiteY18" fmla="*/ 0 h 1475715"/>
                    <a:gd name="connsiteX19" fmla="*/ 0 w 1466661"/>
                    <a:gd name="connsiteY19" fmla="*/ 0 h 1475715"/>
                    <a:gd name="connsiteX20" fmla="*/ 99588 w 1466661"/>
                    <a:gd name="connsiteY20" fmla="*/ 226337 h 1475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466661" h="1475715">
                      <a:moveTo>
                        <a:pt x="99588" y="226337"/>
                      </a:moveTo>
                      <a:lnTo>
                        <a:pt x="307817" y="226337"/>
                      </a:lnTo>
                      <a:lnTo>
                        <a:pt x="506994" y="325925"/>
                      </a:lnTo>
                      <a:lnTo>
                        <a:pt x="787651" y="425513"/>
                      </a:lnTo>
                      <a:lnTo>
                        <a:pt x="959667" y="534154"/>
                      </a:lnTo>
                      <a:lnTo>
                        <a:pt x="1140736" y="778598"/>
                      </a:lnTo>
                      <a:lnTo>
                        <a:pt x="1158843" y="914400"/>
                      </a:lnTo>
                      <a:lnTo>
                        <a:pt x="1059255" y="1050202"/>
                      </a:lnTo>
                      <a:lnTo>
                        <a:pt x="796705" y="1167897"/>
                      </a:lnTo>
                      <a:lnTo>
                        <a:pt x="651849" y="1013988"/>
                      </a:lnTo>
                      <a:lnTo>
                        <a:pt x="506994" y="778598"/>
                      </a:lnTo>
                      <a:lnTo>
                        <a:pt x="325924" y="706170"/>
                      </a:lnTo>
                      <a:lnTo>
                        <a:pt x="190122" y="968721"/>
                      </a:lnTo>
                      <a:lnTo>
                        <a:pt x="506994" y="1430448"/>
                      </a:lnTo>
                      <a:lnTo>
                        <a:pt x="1113576" y="1475715"/>
                      </a:lnTo>
                      <a:lnTo>
                        <a:pt x="1466661" y="1013988"/>
                      </a:lnTo>
                      <a:lnTo>
                        <a:pt x="1339913" y="398352"/>
                      </a:lnTo>
                      <a:lnTo>
                        <a:pt x="787651" y="81481"/>
                      </a:lnTo>
                      <a:lnTo>
                        <a:pt x="244443" y="0"/>
                      </a:lnTo>
                      <a:lnTo>
                        <a:pt x="0" y="0"/>
                      </a:lnTo>
                      <a:lnTo>
                        <a:pt x="99588" y="2263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>
                  <a:off x="3929063" y="1447810"/>
                  <a:ext cx="706437" cy="987560"/>
                </a:xfrm>
                <a:custGeom>
                  <a:avLst/>
                  <a:gdLst>
                    <a:gd name="connsiteX0" fmla="*/ 407406 w 706170"/>
                    <a:gd name="connsiteY0" fmla="*/ 217284 h 986828"/>
                    <a:gd name="connsiteX1" fmla="*/ 280657 w 706170"/>
                    <a:gd name="connsiteY1" fmla="*/ 334979 h 986828"/>
                    <a:gd name="connsiteX2" fmla="*/ 226337 w 706170"/>
                    <a:gd name="connsiteY2" fmla="*/ 443620 h 986828"/>
                    <a:gd name="connsiteX3" fmla="*/ 280657 w 706170"/>
                    <a:gd name="connsiteY3" fmla="*/ 543208 h 986828"/>
                    <a:gd name="connsiteX4" fmla="*/ 380246 w 706170"/>
                    <a:gd name="connsiteY4" fmla="*/ 642796 h 986828"/>
                    <a:gd name="connsiteX5" fmla="*/ 525101 w 706170"/>
                    <a:gd name="connsiteY5" fmla="*/ 642796 h 986828"/>
                    <a:gd name="connsiteX6" fmla="*/ 669956 w 706170"/>
                    <a:gd name="connsiteY6" fmla="*/ 697117 h 986828"/>
                    <a:gd name="connsiteX7" fmla="*/ 706170 w 706170"/>
                    <a:gd name="connsiteY7" fmla="*/ 787652 h 986828"/>
                    <a:gd name="connsiteX8" fmla="*/ 552261 w 706170"/>
                    <a:gd name="connsiteY8" fmla="*/ 986828 h 986828"/>
                    <a:gd name="connsiteX9" fmla="*/ 362139 w 706170"/>
                    <a:gd name="connsiteY9" fmla="*/ 932507 h 986828"/>
                    <a:gd name="connsiteX10" fmla="*/ 126748 w 706170"/>
                    <a:gd name="connsiteY10" fmla="*/ 796705 h 986828"/>
                    <a:gd name="connsiteX11" fmla="*/ 0 w 706170"/>
                    <a:gd name="connsiteY11" fmla="*/ 525101 h 986828"/>
                    <a:gd name="connsiteX12" fmla="*/ 36214 w 706170"/>
                    <a:gd name="connsiteY12" fmla="*/ 217284 h 986828"/>
                    <a:gd name="connsiteX13" fmla="*/ 190123 w 706170"/>
                    <a:gd name="connsiteY13" fmla="*/ 63375 h 986828"/>
                    <a:gd name="connsiteX14" fmla="*/ 362139 w 706170"/>
                    <a:gd name="connsiteY14" fmla="*/ 0 h 986828"/>
                    <a:gd name="connsiteX15" fmla="*/ 407406 w 706170"/>
                    <a:gd name="connsiteY15" fmla="*/ 217284 h 986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6170" h="986828">
                      <a:moveTo>
                        <a:pt x="407406" y="217284"/>
                      </a:moveTo>
                      <a:lnTo>
                        <a:pt x="280657" y="334979"/>
                      </a:lnTo>
                      <a:lnTo>
                        <a:pt x="226337" y="443620"/>
                      </a:lnTo>
                      <a:lnTo>
                        <a:pt x="280657" y="543208"/>
                      </a:lnTo>
                      <a:lnTo>
                        <a:pt x="380246" y="642796"/>
                      </a:lnTo>
                      <a:lnTo>
                        <a:pt x="525101" y="642796"/>
                      </a:lnTo>
                      <a:lnTo>
                        <a:pt x="669956" y="697117"/>
                      </a:lnTo>
                      <a:lnTo>
                        <a:pt x="706170" y="787652"/>
                      </a:lnTo>
                      <a:lnTo>
                        <a:pt x="552261" y="986828"/>
                      </a:lnTo>
                      <a:lnTo>
                        <a:pt x="362139" y="932507"/>
                      </a:lnTo>
                      <a:lnTo>
                        <a:pt x="126748" y="796705"/>
                      </a:lnTo>
                      <a:lnTo>
                        <a:pt x="0" y="525101"/>
                      </a:lnTo>
                      <a:lnTo>
                        <a:pt x="36214" y="217284"/>
                      </a:lnTo>
                      <a:lnTo>
                        <a:pt x="190123" y="63375"/>
                      </a:lnTo>
                      <a:lnTo>
                        <a:pt x="362139" y="0"/>
                      </a:lnTo>
                      <a:lnTo>
                        <a:pt x="407406" y="21728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5" name="Freeform 14"/>
              <p:cNvSpPr/>
              <p:nvPr/>
            </p:nvSpPr>
            <p:spPr>
              <a:xfrm>
                <a:off x="8075615" y="3976688"/>
                <a:ext cx="196848" cy="585786"/>
              </a:xfrm>
              <a:custGeom>
                <a:avLst/>
                <a:gdLst>
                  <a:gd name="connsiteX0" fmla="*/ 142875 w 203011"/>
                  <a:gd name="connsiteY0" fmla="*/ 0 h 590550"/>
                  <a:gd name="connsiteX1" fmla="*/ 200025 w 203011"/>
                  <a:gd name="connsiteY1" fmla="*/ 190500 h 590550"/>
                  <a:gd name="connsiteX2" fmla="*/ 190500 w 203011"/>
                  <a:gd name="connsiteY2" fmla="*/ 352425 h 590550"/>
                  <a:gd name="connsiteX3" fmla="*/ 152400 w 203011"/>
                  <a:gd name="connsiteY3" fmla="*/ 542925 h 590550"/>
                  <a:gd name="connsiteX4" fmla="*/ 0 w 203011"/>
                  <a:gd name="connsiteY4" fmla="*/ 59055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011" h="590550">
                    <a:moveTo>
                      <a:pt x="142875" y="0"/>
                    </a:moveTo>
                    <a:cubicBezTo>
                      <a:pt x="167481" y="65881"/>
                      <a:pt x="192088" y="131763"/>
                      <a:pt x="200025" y="190500"/>
                    </a:cubicBezTo>
                    <a:cubicBezTo>
                      <a:pt x="207963" y="249238"/>
                      <a:pt x="198438" y="293688"/>
                      <a:pt x="190500" y="352425"/>
                    </a:cubicBezTo>
                    <a:cubicBezTo>
                      <a:pt x="182563" y="411163"/>
                      <a:pt x="184150" y="503238"/>
                      <a:pt x="152400" y="542925"/>
                    </a:cubicBezTo>
                    <a:cubicBezTo>
                      <a:pt x="120650" y="582613"/>
                      <a:pt x="60325" y="586581"/>
                      <a:pt x="0" y="590550"/>
                    </a:cubicBezTo>
                  </a:path>
                </a:pathLst>
              </a:custGeom>
              <a:noFill/>
              <a:ln w="76200">
                <a:solidFill>
                  <a:srgbClr val="3853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ounded Rectangle 19"/>
            <p:cNvSpPr/>
            <p:nvPr/>
          </p:nvSpPr>
          <p:spPr>
            <a:xfrm rot="20124043">
              <a:off x="9375886" y="1616767"/>
              <a:ext cx="300037" cy="56610"/>
            </a:xfrm>
            <a:prstGeom prst="roundRect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 rot="18496617">
              <a:off x="9373770" y="1999877"/>
              <a:ext cx="115058" cy="45719"/>
            </a:xfrm>
            <a:prstGeom prst="roundRect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rot="15726163">
              <a:off x="8103952" y="3893183"/>
              <a:ext cx="103318" cy="45719"/>
            </a:xfrm>
            <a:prstGeom prst="ellipse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rot="14751082">
              <a:off x="7808121" y="4163915"/>
              <a:ext cx="182413" cy="45719"/>
            </a:xfrm>
            <a:prstGeom prst="ellipse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rot="8100000">
              <a:off x="7533223" y="3732173"/>
              <a:ext cx="45719" cy="101421"/>
            </a:xfrm>
            <a:prstGeom prst="ellipse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039547" y="4093105"/>
              <a:ext cx="88901" cy="88901"/>
            </a:xfrm>
            <a:prstGeom prst="ellipse">
              <a:avLst/>
            </a:prstGeom>
            <a:solidFill>
              <a:srgbClr val="6BA42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20992177">
              <a:off x="2778581" y="1008072"/>
              <a:ext cx="122040" cy="309563"/>
            </a:xfrm>
            <a:prstGeom prst="ellipse">
              <a:avLst/>
            </a:prstGeom>
            <a:solidFill>
              <a:srgbClr val="E60000"/>
            </a:solidFill>
            <a:ln>
              <a:solidFill>
                <a:srgbClr val="E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20400000">
              <a:off x="2756446" y="826948"/>
              <a:ext cx="102870" cy="248600"/>
            </a:xfrm>
            <a:prstGeom prst="ellipse">
              <a:avLst/>
            </a:prstGeom>
            <a:solidFill>
              <a:srgbClr val="99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/>
            <p:cNvSpPr/>
            <p:nvPr/>
          </p:nvSpPr>
          <p:spPr>
            <a:xfrm rot="21310775">
              <a:off x="8956270" y="2233133"/>
              <a:ext cx="168435" cy="116681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Parallelogram 55"/>
            <p:cNvSpPr/>
            <p:nvPr/>
          </p:nvSpPr>
          <p:spPr>
            <a:xfrm rot="21310775">
              <a:off x="9053143" y="2147704"/>
              <a:ext cx="196265" cy="152796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20439888">
              <a:off x="8941914" y="2168636"/>
              <a:ext cx="182413" cy="45719"/>
            </a:xfrm>
            <a:prstGeom prst="ellipse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979746" y="2074514"/>
              <a:ext cx="275735" cy="45719"/>
            </a:xfrm>
            <a:prstGeom prst="ellipse">
              <a:avLst/>
            </a:prstGeom>
            <a:solidFill>
              <a:srgbClr val="986E44"/>
            </a:solidFill>
            <a:ln>
              <a:solidFill>
                <a:srgbClr val="986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rot="4435952" flipV="1">
              <a:off x="8059427" y="3896184"/>
              <a:ext cx="101374" cy="45719"/>
            </a:xfrm>
            <a:prstGeom prst="ellipse">
              <a:avLst/>
            </a:prstGeom>
            <a:solidFill>
              <a:srgbClr val="986E44"/>
            </a:solidFill>
            <a:ln>
              <a:solidFill>
                <a:srgbClr val="986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rot="14383831">
              <a:off x="2981123" y="2606035"/>
              <a:ext cx="152542" cy="55636"/>
            </a:xfrm>
            <a:prstGeom prst="ellipse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rot="20439888">
              <a:off x="8615604" y="2539126"/>
              <a:ext cx="76703" cy="84409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rot="20439888">
              <a:off x="9339365" y="1972627"/>
              <a:ext cx="76703" cy="84409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 rot="17685835" flipV="1">
              <a:off x="8655837" y="2621490"/>
              <a:ext cx="284565" cy="94869"/>
            </a:xfrm>
            <a:prstGeom prst="ellipse">
              <a:avLst/>
            </a:prstGeom>
            <a:solidFill>
              <a:srgbClr val="595449"/>
            </a:solidFill>
            <a:ln>
              <a:solidFill>
                <a:srgbClr val="5954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rot="18848498">
              <a:off x="8005355" y="3419735"/>
              <a:ext cx="359992" cy="1154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rot="17226544" flipV="1">
              <a:off x="8052446" y="3452181"/>
              <a:ext cx="350813" cy="36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rot="20439888">
              <a:off x="8773872" y="2505866"/>
              <a:ext cx="76703" cy="84409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 rot="17554308" flipV="1">
              <a:off x="7694177" y="3955869"/>
              <a:ext cx="244673" cy="78777"/>
            </a:xfrm>
            <a:prstGeom prst="ellipse">
              <a:avLst/>
            </a:prstGeom>
            <a:solidFill>
              <a:srgbClr val="324B9A"/>
            </a:solidFill>
            <a:ln>
              <a:solidFill>
                <a:srgbClr val="324B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 rot="20439888">
              <a:off x="2965720" y="856521"/>
              <a:ext cx="76703" cy="84409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23"/>
          <p:cNvSpPr txBox="1">
            <a:spLocks noChangeArrowheads="1"/>
          </p:cNvSpPr>
          <p:nvPr/>
        </p:nvSpPr>
        <p:spPr bwMode="auto">
          <a:xfrm>
            <a:off x="8075746" y="1384113"/>
            <a:ext cx="766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prstClr val="white"/>
                </a:solidFill>
                <a:cs typeface="Arial" panose="020B0604020202020204" pitchFamily="34" charset="0"/>
              </a:rPr>
              <a:t>201</a:t>
            </a:r>
          </a:p>
        </p:txBody>
      </p:sp>
      <p:sp>
        <p:nvSpPr>
          <p:cNvPr id="76" name="TextBox 22"/>
          <p:cNvSpPr txBox="1">
            <a:spLocks noChangeArrowheads="1"/>
          </p:cNvSpPr>
          <p:nvPr/>
        </p:nvSpPr>
        <p:spPr bwMode="auto">
          <a:xfrm>
            <a:off x="1998721" y="1712727"/>
            <a:ext cx="76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prstClr val="white"/>
                </a:solidFill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4839" y="6119651"/>
            <a:ext cx="783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5/30/20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8FD4A5-6682-4A6A-8D3D-A614C16C5455}"/>
              </a:ext>
            </a:extLst>
          </p:cNvPr>
          <p:cNvSpPr/>
          <p:nvPr/>
        </p:nvSpPr>
        <p:spPr>
          <a:xfrm>
            <a:off x="6977063" y="3690938"/>
            <a:ext cx="209558" cy="33337"/>
          </a:xfrm>
          <a:custGeom>
            <a:avLst/>
            <a:gdLst>
              <a:gd name="connsiteX0" fmla="*/ 0 w 209558"/>
              <a:gd name="connsiteY0" fmla="*/ 19050 h 33337"/>
              <a:gd name="connsiteX1" fmla="*/ 38100 w 209558"/>
              <a:gd name="connsiteY1" fmla="*/ 23812 h 33337"/>
              <a:gd name="connsiteX2" fmla="*/ 71437 w 209558"/>
              <a:gd name="connsiteY2" fmla="*/ 33337 h 33337"/>
              <a:gd name="connsiteX3" fmla="*/ 128587 w 209558"/>
              <a:gd name="connsiteY3" fmla="*/ 28575 h 33337"/>
              <a:gd name="connsiteX4" fmla="*/ 142875 w 209558"/>
              <a:gd name="connsiteY4" fmla="*/ 19050 h 33337"/>
              <a:gd name="connsiteX5" fmla="*/ 171450 w 209558"/>
              <a:gd name="connsiteY5" fmla="*/ 9525 h 33337"/>
              <a:gd name="connsiteX6" fmla="*/ 209550 w 209558"/>
              <a:gd name="connsiteY6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8" h="33337">
                <a:moveTo>
                  <a:pt x="0" y="19050"/>
                </a:moveTo>
                <a:cubicBezTo>
                  <a:pt x="12700" y="20637"/>
                  <a:pt x="25475" y="21708"/>
                  <a:pt x="38100" y="23812"/>
                </a:cubicBezTo>
                <a:cubicBezTo>
                  <a:pt x="50055" y="25804"/>
                  <a:pt x="60117" y="29564"/>
                  <a:pt x="71437" y="33337"/>
                </a:cubicBezTo>
                <a:cubicBezTo>
                  <a:pt x="90487" y="31750"/>
                  <a:pt x="109842" y="32324"/>
                  <a:pt x="128587" y="28575"/>
                </a:cubicBezTo>
                <a:cubicBezTo>
                  <a:pt x="134200" y="27452"/>
                  <a:pt x="137644" y="21375"/>
                  <a:pt x="142875" y="19050"/>
                </a:cubicBezTo>
                <a:cubicBezTo>
                  <a:pt x="152050" y="14972"/>
                  <a:pt x="161487" y="10770"/>
                  <a:pt x="171450" y="9525"/>
                </a:cubicBezTo>
                <a:cubicBezTo>
                  <a:pt x="211125" y="4565"/>
                  <a:pt x="209550" y="17561"/>
                  <a:pt x="209550" y="0"/>
                </a:cubicBezTo>
              </a:path>
            </a:pathLst>
          </a:cu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CBF1E5D-A8E9-4CDB-AED5-8B995ECBAE55}"/>
              </a:ext>
            </a:extLst>
          </p:cNvPr>
          <p:cNvSpPr txBox="1"/>
          <p:nvPr/>
        </p:nvSpPr>
        <p:spPr>
          <a:xfrm>
            <a:off x="3440109" y="26205"/>
            <a:ext cx="4667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Where Do HABs Occur?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981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86880" y="427750"/>
            <a:ext cx="9972126" cy="6054725"/>
            <a:chOff x="1586880" y="427750"/>
            <a:chExt cx="9972126" cy="6054725"/>
          </a:xfrm>
        </p:grpSpPr>
        <p:grpSp>
          <p:nvGrpSpPr>
            <p:cNvPr id="16" name="Group 15"/>
            <p:cNvGrpSpPr/>
            <p:nvPr/>
          </p:nvGrpSpPr>
          <p:grpSpPr>
            <a:xfrm>
              <a:off x="1586880" y="427750"/>
              <a:ext cx="9972126" cy="6054725"/>
              <a:chOff x="1597026" y="457201"/>
              <a:chExt cx="9972126" cy="6054725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597026" y="457201"/>
                <a:ext cx="9972126" cy="6054725"/>
                <a:chOff x="1597026" y="457201"/>
                <a:chExt cx="9972126" cy="6054725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1597026" y="457201"/>
                  <a:ext cx="9070975" cy="6054725"/>
                  <a:chOff x="1597026" y="457201"/>
                  <a:chExt cx="9070975" cy="6054725"/>
                </a:xfrm>
              </p:grpSpPr>
              <p:pic>
                <p:nvPicPr>
                  <p:cNvPr id="23555" name="Picture 1" descr="US_HABS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5663" b="2585"/>
                  <a:stretch>
                    <a:fillRect/>
                  </a:stretch>
                </p:blipFill>
                <p:spPr bwMode="auto">
                  <a:xfrm>
                    <a:off x="1597026" y="457201"/>
                    <a:ext cx="9070975" cy="60547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" name="Freeform 4"/>
                  <p:cNvSpPr/>
                  <p:nvPr/>
                </p:nvSpPr>
                <p:spPr>
                  <a:xfrm rot="21540000">
                    <a:off x="2701939" y="1146979"/>
                    <a:ext cx="50482" cy="978887"/>
                  </a:xfrm>
                  <a:custGeom>
                    <a:avLst/>
                    <a:gdLst>
                      <a:gd name="connsiteX0" fmla="*/ 53009 w 79513"/>
                      <a:gd name="connsiteY0" fmla="*/ 0 h 808383"/>
                      <a:gd name="connsiteX1" fmla="*/ 66261 w 79513"/>
                      <a:gd name="connsiteY1" fmla="*/ 159026 h 808383"/>
                      <a:gd name="connsiteX2" fmla="*/ 79513 w 79513"/>
                      <a:gd name="connsiteY2" fmla="*/ 251791 h 808383"/>
                      <a:gd name="connsiteX3" fmla="*/ 66261 w 79513"/>
                      <a:gd name="connsiteY3" fmla="*/ 410818 h 808383"/>
                      <a:gd name="connsiteX4" fmla="*/ 26504 w 79513"/>
                      <a:gd name="connsiteY4" fmla="*/ 530087 h 808383"/>
                      <a:gd name="connsiteX5" fmla="*/ 13252 w 79513"/>
                      <a:gd name="connsiteY5" fmla="*/ 569844 h 808383"/>
                      <a:gd name="connsiteX6" fmla="*/ 0 w 79513"/>
                      <a:gd name="connsiteY6" fmla="*/ 609600 h 808383"/>
                      <a:gd name="connsiteX7" fmla="*/ 13252 w 79513"/>
                      <a:gd name="connsiteY7" fmla="*/ 808383 h 808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9513" h="808383">
                        <a:moveTo>
                          <a:pt x="53009" y="0"/>
                        </a:moveTo>
                        <a:cubicBezTo>
                          <a:pt x="57426" y="53009"/>
                          <a:pt x="60693" y="106126"/>
                          <a:pt x="66261" y="159026"/>
                        </a:cubicBezTo>
                        <a:cubicBezTo>
                          <a:pt x="69531" y="190090"/>
                          <a:pt x="79513" y="220555"/>
                          <a:pt x="79513" y="251791"/>
                        </a:cubicBezTo>
                        <a:cubicBezTo>
                          <a:pt x="79513" y="304984"/>
                          <a:pt x="75006" y="358349"/>
                          <a:pt x="66261" y="410818"/>
                        </a:cubicBezTo>
                        <a:cubicBezTo>
                          <a:pt x="66258" y="410838"/>
                          <a:pt x="33133" y="510199"/>
                          <a:pt x="26504" y="530087"/>
                        </a:cubicBezTo>
                        <a:lnTo>
                          <a:pt x="13252" y="569844"/>
                        </a:lnTo>
                        <a:lnTo>
                          <a:pt x="0" y="609600"/>
                        </a:lnTo>
                        <a:lnTo>
                          <a:pt x="13252" y="808383"/>
                        </a:lnTo>
                      </a:path>
                    </a:pathLst>
                  </a:custGeom>
                  <a:noFill/>
                  <a:ln w="101600">
                    <a:solidFill>
                      <a:srgbClr val="0DC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" name="TextBox 2"/>
                <p:cNvSpPr txBox="1"/>
                <p:nvPr/>
              </p:nvSpPr>
              <p:spPr>
                <a:xfrm>
                  <a:off x="9727100" y="2743199"/>
                  <a:ext cx="1842052" cy="199028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rIns="0" rtlCol="0">
                  <a:spAutoFit/>
                </a:bodyPr>
                <a:lstStyle/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Amnesic Shellfish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Ciguatera 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Diarrhetic Shellfish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 smtClean="0"/>
                    <a:t>Neurotoxic </a:t>
                  </a:r>
                  <a:r>
                    <a:rPr lang="en-US" sz="1000" b="1" dirty="0"/>
                    <a:t>Shellfish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Paralytic Shellfish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Brown tide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CyanoHABs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Golden Algae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Karlodinium </a:t>
                  </a:r>
                </a:p>
              </p:txBody>
            </p:sp>
          </p:grpSp>
          <p:sp>
            <p:nvSpPr>
              <p:cNvPr id="23556" name="Freeform 8"/>
              <p:cNvSpPr>
                <a:spLocks/>
              </p:cNvSpPr>
              <p:nvPr/>
            </p:nvSpPr>
            <p:spPr bwMode="auto">
              <a:xfrm>
                <a:off x="7823201" y="1946275"/>
                <a:ext cx="252413" cy="139700"/>
              </a:xfrm>
              <a:custGeom>
                <a:avLst/>
                <a:gdLst>
                  <a:gd name="T0" fmla="*/ 0 w 252412"/>
                  <a:gd name="T1" fmla="*/ 95431 h 140494"/>
                  <a:gd name="T2" fmla="*/ 23815 w 252412"/>
                  <a:gd name="T3" fmla="*/ 79138 h 140494"/>
                  <a:gd name="T4" fmla="*/ 57157 w 252412"/>
                  <a:gd name="T5" fmla="*/ 72155 h 140494"/>
                  <a:gd name="T6" fmla="*/ 73828 w 252412"/>
                  <a:gd name="T7" fmla="*/ 62845 h 140494"/>
                  <a:gd name="T8" fmla="*/ 95261 w 252412"/>
                  <a:gd name="T9" fmla="*/ 72155 h 140494"/>
                  <a:gd name="T10" fmla="*/ 123840 w 252412"/>
                  <a:gd name="T11" fmla="*/ 72155 h 140494"/>
                  <a:gd name="T12" fmla="*/ 152422 w 252412"/>
                  <a:gd name="T13" fmla="*/ 62845 h 140494"/>
                  <a:gd name="T14" fmla="*/ 195289 w 252412"/>
                  <a:gd name="T15" fmla="*/ 30259 h 140494"/>
                  <a:gd name="T16" fmla="*/ 235776 w 252412"/>
                  <a:gd name="T17" fmla="*/ 2330 h 140494"/>
                  <a:gd name="T18" fmla="*/ 250065 w 252412"/>
                  <a:gd name="T19" fmla="*/ 0 h 140494"/>
                  <a:gd name="T20" fmla="*/ 252446 w 252412"/>
                  <a:gd name="T21" fmla="*/ 39570 h 140494"/>
                  <a:gd name="T22" fmla="*/ 245302 w 252412"/>
                  <a:gd name="T23" fmla="*/ 69827 h 140494"/>
                  <a:gd name="T24" fmla="*/ 219105 w 252412"/>
                  <a:gd name="T25" fmla="*/ 83792 h 140494"/>
                  <a:gd name="T26" fmla="*/ 195289 w 252412"/>
                  <a:gd name="T27" fmla="*/ 100085 h 140494"/>
                  <a:gd name="T28" fmla="*/ 173856 w 252412"/>
                  <a:gd name="T29" fmla="*/ 125689 h 140494"/>
                  <a:gd name="T30" fmla="*/ 135751 w 252412"/>
                  <a:gd name="T31" fmla="*/ 125689 h 140494"/>
                  <a:gd name="T32" fmla="*/ 109550 w 252412"/>
                  <a:gd name="T33" fmla="*/ 132672 h 140494"/>
                  <a:gd name="T34" fmla="*/ 83354 w 252412"/>
                  <a:gd name="T35" fmla="*/ 137326 h 140494"/>
                  <a:gd name="T36" fmla="*/ 59538 w 252412"/>
                  <a:gd name="T37" fmla="*/ 114051 h 140494"/>
                  <a:gd name="T38" fmla="*/ 0 w 252412"/>
                  <a:gd name="T39" fmla="*/ 95431 h 14049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52412"/>
                  <a:gd name="T61" fmla="*/ 0 h 140494"/>
                  <a:gd name="T62" fmla="*/ 252412 w 252412"/>
                  <a:gd name="T63" fmla="*/ 140494 h 14049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52412" h="140494">
                    <a:moveTo>
                      <a:pt x="0" y="97632"/>
                    </a:moveTo>
                    <a:lnTo>
                      <a:pt x="23812" y="80963"/>
                    </a:lnTo>
                    <a:lnTo>
                      <a:pt x="57150" y="73819"/>
                    </a:lnTo>
                    <a:lnTo>
                      <a:pt x="73819" y="64294"/>
                    </a:lnTo>
                    <a:lnTo>
                      <a:pt x="95250" y="73819"/>
                    </a:lnTo>
                    <a:lnTo>
                      <a:pt x="123825" y="73819"/>
                    </a:lnTo>
                    <a:lnTo>
                      <a:pt x="152400" y="64294"/>
                    </a:lnTo>
                    <a:lnTo>
                      <a:pt x="195262" y="30957"/>
                    </a:lnTo>
                    <a:lnTo>
                      <a:pt x="235744" y="2382"/>
                    </a:lnTo>
                    <a:lnTo>
                      <a:pt x="250031" y="0"/>
                    </a:lnTo>
                    <a:lnTo>
                      <a:pt x="252412" y="40482"/>
                    </a:lnTo>
                    <a:lnTo>
                      <a:pt x="245269" y="71438"/>
                    </a:lnTo>
                    <a:lnTo>
                      <a:pt x="219075" y="85725"/>
                    </a:lnTo>
                    <a:lnTo>
                      <a:pt x="195262" y="102394"/>
                    </a:lnTo>
                    <a:lnTo>
                      <a:pt x="173831" y="128588"/>
                    </a:lnTo>
                    <a:lnTo>
                      <a:pt x="135731" y="128588"/>
                    </a:lnTo>
                    <a:lnTo>
                      <a:pt x="109537" y="135732"/>
                    </a:lnTo>
                    <a:lnTo>
                      <a:pt x="83344" y="140494"/>
                    </a:lnTo>
                    <a:lnTo>
                      <a:pt x="59531" y="116682"/>
                    </a:lnTo>
                    <a:lnTo>
                      <a:pt x="0" y="97632"/>
                    </a:lnTo>
                    <a:close/>
                  </a:path>
                </a:pathLst>
              </a:custGeom>
              <a:solidFill>
                <a:srgbClr val="1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3566" name="Group 37"/>
              <p:cNvGrpSpPr>
                <a:grpSpLocks/>
              </p:cNvGrpSpPr>
              <p:nvPr/>
            </p:nvGrpSpPr>
            <p:grpSpPr bwMode="auto">
              <a:xfrm>
                <a:off x="5153025" y="4605339"/>
                <a:ext cx="2286000" cy="1787525"/>
                <a:chOff x="3581400" y="1371600"/>
                <a:chExt cx="2286000" cy="1787769"/>
              </a:xfrm>
            </p:grpSpPr>
            <p:pic>
              <p:nvPicPr>
                <p:cNvPr id="23572" name="Picture 38" descr="US_HABS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350" t="68034" r="35320" b="2585"/>
                <a:stretch>
                  <a:fillRect/>
                </a:stretch>
              </p:blipFill>
              <p:spPr bwMode="auto">
                <a:xfrm>
                  <a:off x="3581400" y="1371600"/>
                  <a:ext cx="2286000" cy="1787769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0" name="Freeform 39"/>
                <p:cNvSpPr/>
                <p:nvPr/>
              </p:nvSpPr>
              <p:spPr>
                <a:xfrm>
                  <a:off x="4114800" y="1619284"/>
                  <a:ext cx="266700" cy="357236"/>
                </a:xfrm>
                <a:custGeom>
                  <a:avLst/>
                  <a:gdLst>
                    <a:gd name="connsiteX0" fmla="*/ 223838 w 266700"/>
                    <a:gd name="connsiteY0" fmla="*/ 0 h 357188"/>
                    <a:gd name="connsiteX1" fmla="*/ 266700 w 266700"/>
                    <a:gd name="connsiteY1" fmla="*/ 128588 h 357188"/>
                    <a:gd name="connsiteX2" fmla="*/ 228600 w 266700"/>
                    <a:gd name="connsiteY2" fmla="*/ 142875 h 357188"/>
                    <a:gd name="connsiteX3" fmla="*/ 190500 w 266700"/>
                    <a:gd name="connsiteY3" fmla="*/ 157163 h 357188"/>
                    <a:gd name="connsiteX4" fmla="*/ 152400 w 266700"/>
                    <a:gd name="connsiteY4" fmla="*/ 180975 h 357188"/>
                    <a:gd name="connsiteX5" fmla="*/ 133350 w 266700"/>
                    <a:gd name="connsiteY5" fmla="*/ 214313 h 357188"/>
                    <a:gd name="connsiteX6" fmla="*/ 114300 w 266700"/>
                    <a:gd name="connsiteY6" fmla="*/ 252413 h 357188"/>
                    <a:gd name="connsiteX7" fmla="*/ 128588 w 266700"/>
                    <a:gd name="connsiteY7" fmla="*/ 314325 h 357188"/>
                    <a:gd name="connsiteX8" fmla="*/ 9525 w 266700"/>
                    <a:gd name="connsiteY8" fmla="*/ 357188 h 357188"/>
                    <a:gd name="connsiteX9" fmla="*/ 0 w 266700"/>
                    <a:gd name="connsiteY9" fmla="*/ 228600 h 357188"/>
                    <a:gd name="connsiteX10" fmla="*/ 28575 w 266700"/>
                    <a:gd name="connsiteY10" fmla="*/ 152400 h 357188"/>
                    <a:gd name="connsiteX11" fmla="*/ 57150 w 266700"/>
                    <a:gd name="connsiteY11" fmla="*/ 114300 h 357188"/>
                    <a:gd name="connsiteX12" fmla="*/ 76200 w 266700"/>
                    <a:gd name="connsiteY12" fmla="*/ 85725 h 357188"/>
                    <a:gd name="connsiteX13" fmla="*/ 147638 w 266700"/>
                    <a:gd name="connsiteY13" fmla="*/ 42863 h 357188"/>
                    <a:gd name="connsiteX14" fmla="*/ 176213 w 266700"/>
                    <a:gd name="connsiteY14" fmla="*/ 19050 h 357188"/>
                    <a:gd name="connsiteX15" fmla="*/ 223838 w 266700"/>
                    <a:gd name="connsiteY15" fmla="*/ 0 h 357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66700" h="357188">
                      <a:moveTo>
                        <a:pt x="223838" y="0"/>
                      </a:moveTo>
                      <a:lnTo>
                        <a:pt x="266700" y="128588"/>
                      </a:lnTo>
                      <a:lnTo>
                        <a:pt x="228600" y="142875"/>
                      </a:lnTo>
                      <a:lnTo>
                        <a:pt x="190500" y="157163"/>
                      </a:lnTo>
                      <a:lnTo>
                        <a:pt x="152400" y="180975"/>
                      </a:lnTo>
                      <a:lnTo>
                        <a:pt x="133350" y="214313"/>
                      </a:lnTo>
                      <a:lnTo>
                        <a:pt x="114300" y="252413"/>
                      </a:lnTo>
                      <a:lnTo>
                        <a:pt x="128588" y="314325"/>
                      </a:lnTo>
                      <a:lnTo>
                        <a:pt x="9525" y="357188"/>
                      </a:lnTo>
                      <a:lnTo>
                        <a:pt x="0" y="228600"/>
                      </a:lnTo>
                      <a:lnTo>
                        <a:pt x="28575" y="152400"/>
                      </a:lnTo>
                      <a:lnTo>
                        <a:pt x="57150" y="114300"/>
                      </a:lnTo>
                      <a:lnTo>
                        <a:pt x="76200" y="85725"/>
                      </a:lnTo>
                      <a:lnTo>
                        <a:pt x="147638" y="42863"/>
                      </a:lnTo>
                      <a:lnTo>
                        <a:pt x="176213" y="19050"/>
                      </a:lnTo>
                      <a:lnTo>
                        <a:pt x="22383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4352925" y="1581179"/>
                  <a:ext cx="352425" cy="252446"/>
                </a:xfrm>
                <a:custGeom>
                  <a:avLst/>
                  <a:gdLst>
                    <a:gd name="connsiteX0" fmla="*/ 0 w 352425"/>
                    <a:gd name="connsiteY0" fmla="*/ 42863 h 252413"/>
                    <a:gd name="connsiteX1" fmla="*/ 42863 w 352425"/>
                    <a:gd name="connsiteY1" fmla="*/ 142875 h 252413"/>
                    <a:gd name="connsiteX2" fmla="*/ 109538 w 352425"/>
                    <a:gd name="connsiteY2" fmla="*/ 128588 h 252413"/>
                    <a:gd name="connsiteX3" fmla="*/ 166688 w 352425"/>
                    <a:gd name="connsiteY3" fmla="*/ 142875 h 252413"/>
                    <a:gd name="connsiteX4" fmla="*/ 223838 w 352425"/>
                    <a:gd name="connsiteY4" fmla="*/ 152400 h 252413"/>
                    <a:gd name="connsiteX5" fmla="*/ 257175 w 352425"/>
                    <a:gd name="connsiteY5" fmla="*/ 180975 h 252413"/>
                    <a:gd name="connsiteX6" fmla="*/ 276225 w 352425"/>
                    <a:gd name="connsiteY6" fmla="*/ 214313 h 252413"/>
                    <a:gd name="connsiteX7" fmla="*/ 295275 w 352425"/>
                    <a:gd name="connsiteY7" fmla="*/ 252413 h 252413"/>
                    <a:gd name="connsiteX8" fmla="*/ 295275 w 352425"/>
                    <a:gd name="connsiteY8" fmla="*/ 252413 h 252413"/>
                    <a:gd name="connsiteX9" fmla="*/ 352425 w 352425"/>
                    <a:gd name="connsiteY9" fmla="*/ 104775 h 252413"/>
                    <a:gd name="connsiteX10" fmla="*/ 276225 w 352425"/>
                    <a:gd name="connsiteY10" fmla="*/ 38100 h 252413"/>
                    <a:gd name="connsiteX11" fmla="*/ 195263 w 352425"/>
                    <a:gd name="connsiteY11" fmla="*/ 0 h 252413"/>
                    <a:gd name="connsiteX12" fmla="*/ 100013 w 352425"/>
                    <a:gd name="connsiteY12" fmla="*/ 0 h 252413"/>
                    <a:gd name="connsiteX13" fmla="*/ 0 w 352425"/>
                    <a:gd name="connsiteY13" fmla="*/ 42863 h 252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2425" h="252413">
                      <a:moveTo>
                        <a:pt x="0" y="42863"/>
                      </a:moveTo>
                      <a:lnTo>
                        <a:pt x="42863" y="142875"/>
                      </a:lnTo>
                      <a:lnTo>
                        <a:pt x="109538" y="128588"/>
                      </a:lnTo>
                      <a:lnTo>
                        <a:pt x="166688" y="142875"/>
                      </a:lnTo>
                      <a:lnTo>
                        <a:pt x="223838" y="152400"/>
                      </a:lnTo>
                      <a:lnTo>
                        <a:pt x="257175" y="180975"/>
                      </a:lnTo>
                      <a:lnTo>
                        <a:pt x="276225" y="214313"/>
                      </a:lnTo>
                      <a:lnTo>
                        <a:pt x="295275" y="252413"/>
                      </a:lnTo>
                      <a:lnTo>
                        <a:pt x="295275" y="252413"/>
                      </a:lnTo>
                      <a:lnTo>
                        <a:pt x="352425" y="104775"/>
                      </a:lnTo>
                      <a:lnTo>
                        <a:pt x="276225" y="38100"/>
                      </a:lnTo>
                      <a:lnTo>
                        <a:pt x="195263" y="0"/>
                      </a:lnTo>
                      <a:lnTo>
                        <a:pt x="100013" y="0"/>
                      </a:lnTo>
                      <a:lnTo>
                        <a:pt x="0" y="4286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>
                  <a:off x="4662488" y="1681204"/>
                  <a:ext cx="266700" cy="204816"/>
                </a:xfrm>
                <a:custGeom>
                  <a:avLst/>
                  <a:gdLst>
                    <a:gd name="connsiteX0" fmla="*/ 0 w 266700"/>
                    <a:gd name="connsiteY0" fmla="*/ 147637 h 204787"/>
                    <a:gd name="connsiteX1" fmla="*/ 57150 w 266700"/>
                    <a:gd name="connsiteY1" fmla="*/ 4762 h 204787"/>
                    <a:gd name="connsiteX2" fmla="*/ 138112 w 266700"/>
                    <a:gd name="connsiteY2" fmla="*/ 0 h 204787"/>
                    <a:gd name="connsiteX3" fmla="*/ 176212 w 266700"/>
                    <a:gd name="connsiteY3" fmla="*/ 19050 h 204787"/>
                    <a:gd name="connsiteX4" fmla="*/ 238125 w 266700"/>
                    <a:gd name="connsiteY4" fmla="*/ 57150 h 204787"/>
                    <a:gd name="connsiteX5" fmla="*/ 261937 w 266700"/>
                    <a:gd name="connsiteY5" fmla="*/ 95250 h 204787"/>
                    <a:gd name="connsiteX6" fmla="*/ 266700 w 266700"/>
                    <a:gd name="connsiteY6" fmla="*/ 95250 h 204787"/>
                    <a:gd name="connsiteX7" fmla="*/ 204787 w 266700"/>
                    <a:gd name="connsiteY7" fmla="*/ 204787 h 204787"/>
                    <a:gd name="connsiteX8" fmla="*/ 157162 w 266700"/>
                    <a:gd name="connsiteY8" fmla="*/ 171450 h 204787"/>
                    <a:gd name="connsiteX9" fmla="*/ 147637 w 266700"/>
                    <a:gd name="connsiteY9" fmla="*/ 152400 h 204787"/>
                    <a:gd name="connsiteX10" fmla="*/ 119062 w 266700"/>
                    <a:gd name="connsiteY10" fmla="*/ 147637 h 204787"/>
                    <a:gd name="connsiteX11" fmla="*/ 90487 w 266700"/>
                    <a:gd name="connsiteY11" fmla="*/ 138112 h 204787"/>
                    <a:gd name="connsiteX12" fmla="*/ 76200 w 266700"/>
                    <a:gd name="connsiteY12" fmla="*/ 138112 h 204787"/>
                    <a:gd name="connsiteX13" fmla="*/ 0 w 266700"/>
                    <a:gd name="connsiteY13" fmla="*/ 147637 h 204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6700" h="204787">
                      <a:moveTo>
                        <a:pt x="0" y="147637"/>
                      </a:moveTo>
                      <a:lnTo>
                        <a:pt x="57150" y="4762"/>
                      </a:lnTo>
                      <a:lnTo>
                        <a:pt x="138112" y="0"/>
                      </a:lnTo>
                      <a:lnTo>
                        <a:pt x="176212" y="19050"/>
                      </a:lnTo>
                      <a:lnTo>
                        <a:pt x="238125" y="57150"/>
                      </a:lnTo>
                      <a:lnTo>
                        <a:pt x="261937" y="95250"/>
                      </a:lnTo>
                      <a:lnTo>
                        <a:pt x="266700" y="95250"/>
                      </a:lnTo>
                      <a:lnTo>
                        <a:pt x="204787" y="204787"/>
                      </a:lnTo>
                      <a:lnTo>
                        <a:pt x="157162" y="171450"/>
                      </a:lnTo>
                      <a:lnTo>
                        <a:pt x="147637" y="152400"/>
                      </a:lnTo>
                      <a:lnTo>
                        <a:pt x="119062" y="147637"/>
                      </a:lnTo>
                      <a:lnTo>
                        <a:pt x="90487" y="138112"/>
                      </a:lnTo>
                      <a:lnTo>
                        <a:pt x="76200" y="138112"/>
                      </a:lnTo>
                      <a:lnTo>
                        <a:pt x="0" y="1476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4872038" y="1766941"/>
                  <a:ext cx="414337" cy="323894"/>
                </a:xfrm>
                <a:custGeom>
                  <a:avLst/>
                  <a:gdLst>
                    <a:gd name="connsiteX0" fmla="*/ 0 w 414337"/>
                    <a:gd name="connsiteY0" fmla="*/ 114300 h 323850"/>
                    <a:gd name="connsiteX1" fmla="*/ 61912 w 414337"/>
                    <a:gd name="connsiteY1" fmla="*/ 4762 h 323850"/>
                    <a:gd name="connsiteX2" fmla="*/ 123825 w 414337"/>
                    <a:gd name="connsiteY2" fmla="*/ 0 h 323850"/>
                    <a:gd name="connsiteX3" fmla="*/ 180975 w 414337"/>
                    <a:gd name="connsiteY3" fmla="*/ 28575 h 323850"/>
                    <a:gd name="connsiteX4" fmla="*/ 238125 w 414337"/>
                    <a:gd name="connsiteY4" fmla="*/ 47625 h 323850"/>
                    <a:gd name="connsiteX5" fmla="*/ 280987 w 414337"/>
                    <a:gd name="connsiteY5" fmla="*/ 71437 h 323850"/>
                    <a:gd name="connsiteX6" fmla="*/ 333375 w 414337"/>
                    <a:gd name="connsiteY6" fmla="*/ 133350 h 323850"/>
                    <a:gd name="connsiteX7" fmla="*/ 309562 w 414337"/>
                    <a:gd name="connsiteY7" fmla="*/ 95250 h 323850"/>
                    <a:gd name="connsiteX8" fmla="*/ 376237 w 414337"/>
                    <a:gd name="connsiteY8" fmla="*/ 128587 h 323850"/>
                    <a:gd name="connsiteX9" fmla="*/ 400050 w 414337"/>
                    <a:gd name="connsiteY9" fmla="*/ 176212 h 323850"/>
                    <a:gd name="connsiteX10" fmla="*/ 414337 w 414337"/>
                    <a:gd name="connsiteY10" fmla="*/ 242887 h 323850"/>
                    <a:gd name="connsiteX11" fmla="*/ 290512 w 414337"/>
                    <a:gd name="connsiteY11" fmla="*/ 323850 h 323850"/>
                    <a:gd name="connsiteX12" fmla="*/ 295275 w 414337"/>
                    <a:gd name="connsiteY12" fmla="*/ 271462 h 323850"/>
                    <a:gd name="connsiteX13" fmla="*/ 252412 w 414337"/>
                    <a:gd name="connsiteY13" fmla="*/ 223837 h 323850"/>
                    <a:gd name="connsiteX14" fmla="*/ 223837 w 414337"/>
                    <a:gd name="connsiteY14" fmla="*/ 209550 h 323850"/>
                    <a:gd name="connsiteX15" fmla="*/ 204787 w 414337"/>
                    <a:gd name="connsiteY15" fmla="*/ 190500 h 323850"/>
                    <a:gd name="connsiteX16" fmla="*/ 166687 w 414337"/>
                    <a:gd name="connsiteY16" fmla="*/ 185737 h 323850"/>
                    <a:gd name="connsiteX17" fmla="*/ 157162 w 414337"/>
                    <a:gd name="connsiteY17" fmla="*/ 171450 h 323850"/>
                    <a:gd name="connsiteX18" fmla="*/ 128587 w 414337"/>
                    <a:gd name="connsiteY18" fmla="*/ 157162 h 323850"/>
                    <a:gd name="connsiteX19" fmla="*/ 90487 w 414337"/>
                    <a:gd name="connsiteY19" fmla="*/ 142875 h 323850"/>
                    <a:gd name="connsiteX20" fmla="*/ 76200 w 414337"/>
                    <a:gd name="connsiteY20" fmla="*/ 138112 h 323850"/>
                    <a:gd name="connsiteX21" fmla="*/ 0 w 414337"/>
                    <a:gd name="connsiteY21" fmla="*/ 114300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14337" h="323850">
                      <a:moveTo>
                        <a:pt x="0" y="114300"/>
                      </a:moveTo>
                      <a:lnTo>
                        <a:pt x="61912" y="4762"/>
                      </a:lnTo>
                      <a:lnTo>
                        <a:pt x="123825" y="0"/>
                      </a:lnTo>
                      <a:lnTo>
                        <a:pt x="180975" y="28575"/>
                      </a:lnTo>
                      <a:lnTo>
                        <a:pt x="238125" y="47625"/>
                      </a:lnTo>
                      <a:lnTo>
                        <a:pt x="280987" y="71437"/>
                      </a:lnTo>
                      <a:lnTo>
                        <a:pt x="333375" y="133350"/>
                      </a:lnTo>
                      <a:lnTo>
                        <a:pt x="309562" y="95250"/>
                      </a:lnTo>
                      <a:lnTo>
                        <a:pt x="376237" y="128587"/>
                      </a:lnTo>
                      <a:lnTo>
                        <a:pt x="400050" y="176212"/>
                      </a:lnTo>
                      <a:lnTo>
                        <a:pt x="414337" y="242887"/>
                      </a:lnTo>
                      <a:lnTo>
                        <a:pt x="290512" y="323850"/>
                      </a:lnTo>
                      <a:lnTo>
                        <a:pt x="295275" y="271462"/>
                      </a:lnTo>
                      <a:lnTo>
                        <a:pt x="252412" y="223837"/>
                      </a:lnTo>
                      <a:lnTo>
                        <a:pt x="223837" y="209550"/>
                      </a:lnTo>
                      <a:lnTo>
                        <a:pt x="204787" y="190500"/>
                      </a:lnTo>
                      <a:lnTo>
                        <a:pt x="166687" y="185737"/>
                      </a:lnTo>
                      <a:lnTo>
                        <a:pt x="157162" y="171450"/>
                      </a:lnTo>
                      <a:lnTo>
                        <a:pt x="128587" y="157162"/>
                      </a:lnTo>
                      <a:lnTo>
                        <a:pt x="90487" y="142875"/>
                      </a:lnTo>
                      <a:lnTo>
                        <a:pt x="76200" y="138112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4814888" y="2005098"/>
                  <a:ext cx="685800" cy="652552"/>
                </a:xfrm>
                <a:custGeom>
                  <a:avLst/>
                  <a:gdLst>
                    <a:gd name="connsiteX0" fmla="*/ 371475 w 685800"/>
                    <a:gd name="connsiteY0" fmla="*/ 85725 h 652462"/>
                    <a:gd name="connsiteX1" fmla="*/ 371475 w 685800"/>
                    <a:gd name="connsiteY1" fmla="*/ 85725 h 652462"/>
                    <a:gd name="connsiteX2" fmla="*/ 500062 w 685800"/>
                    <a:gd name="connsiteY2" fmla="*/ 0 h 652462"/>
                    <a:gd name="connsiteX3" fmla="*/ 542925 w 685800"/>
                    <a:gd name="connsiteY3" fmla="*/ 42862 h 652462"/>
                    <a:gd name="connsiteX4" fmla="*/ 595312 w 685800"/>
                    <a:gd name="connsiteY4" fmla="*/ 104775 h 652462"/>
                    <a:gd name="connsiteX5" fmla="*/ 642937 w 685800"/>
                    <a:gd name="connsiteY5" fmla="*/ 157162 h 652462"/>
                    <a:gd name="connsiteX6" fmla="*/ 676275 w 685800"/>
                    <a:gd name="connsiteY6" fmla="*/ 261937 h 652462"/>
                    <a:gd name="connsiteX7" fmla="*/ 685800 w 685800"/>
                    <a:gd name="connsiteY7" fmla="*/ 319087 h 652462"/>
                    <a:gd name="connsiteX8" fmla="*/ 642937 w 685800"/>
                    <a:gd name="connsiteY8" fmla="*/ 423862 h 652462"/>
                    <a:gd name="connsiteX9" fmla="*/ 585787 w 685800"/>
                    <a:gd name="connsiteY9" fmla="*/ 504825 h 652462"/>
                    <a:gd name="connsiteX10" fmla="*/ 523875 w 685800"/>
                    <a:gd name="connsiteY10" fmla="*/ 557212 h 652462"/>
                    <a:gd name="connsiteX11" fmla="*/ 395287 w 685800"/>
                    <a:gd name="connsiteY11" fmla="*/ 623887 h 652462"/>
                    <a:gd name="connsiteX12" fmla="*/ 309562 w 685800"/>
                    <a:gd name="connsiteY12" fmla="*/ 652462 h 652462"/>
                    <a:gd name="connsiteX13" fmla="*/ 180975 w 685800"/>
                    <a:gd name="connsiteY13" fmla="*/ 614362 h 652462"/>
                    <a:gd name="connsiteX14" fmla="*/ 109537 w 685800"/>
                    <a:gd name="connsiteY14" fmla="*/ 557212 h 652462"/>
                    <a:gd name="connsiteX15" fmla="*/ 33337 w 685800"/>
                    <a:gd name="connsiteY15" fmla="*/ 452437 h 652462"/>
                    <a:gd name="connsiteX16" fmla="*/ 9525 w 685800"/>
                    <a:gd name="connsiteY16" fmla="*/ 385762 h 652462"/>
                    <a:gd name="connsiteX17" fmla="*/ 0 w 685800"/>
                    <a:gd name="connsiteY17" fmla="*/ 300037 h 652462"/>
                    <a:gd name="connsiteX18" fmla="*/ 123825 w 685800"/>
                    <a:gd name="connsiteY18" fmla="*/ 209550 h 652462"/>
                    <a:gd name="connsiteX19" fmla="*/ 119062 w 685800"/>
                    <a:gd name="connsiteY19" fmla="*/ 257175 h 652462"/>
                    <a:gd name="connsiteX20" fmla="*/ 119062 w 685800"/>
                    <a:gd name="connsiteY20" fmla="*/ 261937 h 652462"/>
                    <a:gd name="connsiteX21" fmla="*/ 138112 w 685800"/>
                    <a:gd name="connsiteY21" fmla="*/ 323850 h 652462"/>
                    <a:gd name="connsiteX22" fmla="*/ 157162 w 685800"/>
                    <a:gd name="connsiteY22" fmla="*/ 352425 h 652462"/>
                    <a:gd name="connsiteX23" fmla="*/ 157162 w 685800"/>
                    <a:gd name="connsiteY23" fmla="*/ 352425 h 652462"/>
                    <a:gd name="connsiteX24" fmla="*/ 157162 w 685800"/>
                    <a:gd name="connsiteY24" fmla="*/ 409575 h 652462"/>
                    <a:gd name="connsiteX25" fmla="*/ 161925 w 685800"/>
                    <a:gd name="connsiteY25" fmla="*/ 376237 h 652462"/>
                    <a:gd name="connsiteX26" fmla="*/ 185737 w 685800"/>
                    <a:gd name="connsiteY26" fmla="*/ 442912 h 652462"/>
                    <a:gd name="connsiteX27" fmla="*/ 228600 w 685800"/>
                    <a:gd name="connsiteY27" fmla="*/ 481012 h 652462"/>
                    <a:gd name="connsiteX28" fmla="*/ 295275 w 685800"/>
                    <a:gd name="connsiteY28" fmla="*/ 500062 h 652462"/>
                    <a:gd name="connsiteX29" fmla="*/ 314325 w 685800"/>
                    <a:gd name="connsiteY29" fmla="*/ 504825 h 652462"/>
                    <a:gd name="connsiteX30" fmla="*/ 361950 w 685800"/>
                    <a:gd name="connsiteY30" fmla="*/ 495300 h 652462"/>
                    <a:gd name="connsiteX31" fmla="*/ 400050 w 685800"/>
                    <a:gd name="connsiteY31" fmla="*/ 466725 h 652462"/>
                    <a:gd name="connsiteX32" fmla="*/ 423862 w 685800"/>
                    <a:gd name="connsiteY32" fmla="*/ 447675 h 652462"/>
                    <a:gd name="connsiteX33" fmla="*/ 433387 w 685800"/>
                    <a:gd name="connsiteY33" fmla="*/ 428625 h 652462"/>
                    <a:gd name="connsiteX34" fmla="*/ 466725 w 685800"/>
                    <a:gd name="connsiteY34" fmla="*/ 414337 h 652462"/>
                    <a:gd name="connsiteX35" fmla="*/ 490537 w 685800"/>
                    <a:gd name="connsiteY35" fmla="*/ 390525 h 652462"/>
                    <a:gd name="connsiteX36" fmla="*/ 519112 w 685800"/>
                    <a:gd name="connsiteY36" fmla="*/ 357187 h 652462"/>
                    <a:gd name="connsiteX37" fmla="*/ 538162 w 685800"/>
                    <a:gd name="connsiteY37" fmla="*/ 333375 h 652462"/>
                    <a:gd name="connsiteX38" fmla="*/ 542925 w 685800"/>
                    <a:gd name="connsiteY38" fmla="*/ 304800 h 652462"/>
                    <a:gd name="connsiteX39" fmla="*/ 538162 w 685800"/>
                    <a:gd name="connsiteY39" fmla="*/ 271462 h 652462"/>
                    <a:gd name="connsiteX40" fmla="*/ 519112 w 685800"/>
                    <a:gd name="connsiteY40" fmla="*/ 219075 h 652462"/>
                    <a:gd name="connsiteX41" fmla="*/ 500062 w 685800"/>
                    <a:gd name="connsiteY41" fmla="*/ 185737 h 652462"/>
                    <a:gd name="connsiteX42" fmla="*/ 466725 w 685800"/>
                    <a:gd name="connsiteY42" fmla="*/ 157162 h 652462"/>
                    <a:gd name="connsiteX43" fmla="*/ 438150 w 685800"/>
                    <a:gd name="connsiteY43" fmla="*/ 128587 h 652462"/>
                    <a:gd name="connsiteX44" fmla="*/ 371475 w 685800"/>
                    <a:gd name="connsiteY44" fmla="*/ 85725 h 652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685800" h="652462">
                      <a:moveTo>
                        <a:pt x="371475" y="85725"/>
                      </a:moveTo>
                      <a:lnTo>
                        <a:pt x="371475" y="85725"/>
                      </a:lnTo>
                      <a:lnTo>
                        <a:pt x="500062" y="0"/>
                      </a:lnTo>
                      <a:lnTo>
                        <a:pt x="542925" y="42862"/>
                      </a:lnTo>
                      <a:lnTo>
                        <a:pt x="595312" y="104775"/>
                      </a:lnTo>
                      <a:lnTo>
                        <a:pt x="642937" y="157162"/>
                      </a:lnTo>
                      <a:lnTo>
                        <a:pt x="676275" y="261937"/>
                      </a:lnTo>
                      <a:lnTo>
                        <a:pt x="685800" y="319087"/>
                      </a:lnTo>
                      <a:lnTo>
                        <a:pt x="642937" y="423862"/>
                      </a:lnTo>
                      <a:lnTo>
                        <a:pt x="585787" y="504825"/>
                      </a:lnTo>
                      <a:lnTo>
                        <a:pt x="523875" y="557212"/>
                      </a:lnTo>
                      <a:lnTo>
                        <a:pt x="395287" y="623887"/>
                      </a:lnTo>
                      <a:lnTo>
                        <a:pt x="309562" y="652462"/>
                      </a:lnTo>
                      <a:lnTo>
                        <a:pt x="180975" y="614362"/>
                      </a:lnTo>
                      <a:lnTo>
                        <a:pt x="109537" y="557212"/>
                      </a:lnTo>
                      <a:lnTo>
                        <a:pt x="33337" y="452437"/>
                      </a:lnTo>
                      <a:lnTo>
                        <a:pt x="9525" y="385762"/>
                      </a:lnTo>
                      <a:lnTo>
                        <a:pt x="0" y="300037"/>
                      </a:lnTo>
                      <a:lnTo>
                        <a:pt x="123825" y="209550"/>
                      </a:lnTo>
                      <a:lnTo>
                        <a:pt x="119062" y="257175"/>
                      </a:lnTo>
                      <a:lnTo>
                        <a:pt x="119062" y="261937"/>
                      </a:lnTo>
                      <a:lnTo>
                        <a:pt x="138112" y="323850"/>
                      </a:lnTo>
                      <a:lnTo>
                        <a:pt x="157162" y="352425"/>
                      </a:lnTo>
                      <a:lnTo>
                        <a:pt x="157162" y="352425"/>
                      </a:lnTo>
                      <a:lnTo>
                        <a:pt x="157162" y="409575"/>
                      </a:lnTo>
                      <a:lnTo>
                        <a:pt x="161925" y="376237"/>
                      </a:lnTo>
                      <a:lnTo>
                        <a:pt x="185737" y="442912"/>
                      </a:lnTo>
                      <a:lnTo>
                        <a:pt x="228600" y="481012"/>
                      </a:lnTo>
                      <a:lnTo>
                        <a:pt x="295275" y="500062"/>
                      </a:lnTo>
                      <a:lnTo>
                        <a:pt x="314325" y="504825"/>
                      </a:lnTo>
                      <a:lnTo>
                        <a:pt x="361950" y="495300"/>
                      </a:lnTo>
                      <a:lnTo>
                        <a:pt x="400050" y="466725"/>
                      </a:lnTo>
                      <a:lnTo>
                        <a:pt x="423862" y="447675"/>
                      </a:lnTo>
                      <a:lnTo>
                        <a:pt x="433387" y="428625"/>
                      </a:lnTo>
                      <a:lnTo>
                        <a:pt x="466725" y="414337"/>
                      </a:lnTo>
                      <a:lnTo>
                        <a:pt x="490537" y="390525"/>
                      </a:lnTo>
                      <a:lnTo>
                        <a:pt x="519112" y="357187"/>
                      </a:lnTo>
                      <a:lnTo>
                        <a:pt x="538162" y="333375"/>
                      </a:lnTo>
                      <a:lnTo>
                        <a:pt x="542925" y="304800"/>
                      </a:lnTo>
                      <a:lnTo>
                        <a:pt x="538162" y="271462"/>
                      </a:lnTo>
                      <a:lnTo>
                        <a:pt x="519112" y="219075"/>
                      </a:lnTo>
                      <a:lnTo>
                        <a:pt x="500062" y="185737"/>
                      </a:lnTo>
                      <a:lnTo>
                        <a:pt x="466725" y="157162"/>
                      </a:lnTo>
                      <a:lnTo>
                        <a:pt x="438150" y="128587"/>
                      </a:lnTo>
                      <a:lnTo>
                        <a:pt x="371475" y="857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4505325" y="1990810"/>
                  <a:ext cx="438150" cy="328657"/>
                </a:xfrm>
                <a:custGeom>
                  <a:avLst/>
                  <a:gdLst>
                    <a:gd name="connsiteX0" fmla="*/ 285750 w 438150"/>
                    <a:gd name="connsiteY0" fmla="*/ 328613 h 328613"/>
                    <a:gd name="connsiteX1" fmla="*/ 285750 w 438150"/>
                    <a:gd name="connsiteY1" fmla="*/ 328613 h 328613"/>
                    <a:gd name="connsiteX2" fmla="*/ 361950 w 438150"/>
                    <a:gd name="connsiteY2" fmla="*/ 295275 h 328613"/>
                    <a:gd name="connsiteX3" fmla="*/ 376238 w 438150"/>
                    <a:gd name="connsiteY3" fmla="*/ 266700 h 328613"/>
                    <a:gd name="connsiteX4" fmla="*/ 390525 w 438150"/>
                    <a:gd name="connsiteY4" fmla="*/ 257175 h 328613"/>
                    <a:gd name="connsiteX5" fmla="*/ 409575 w 438150"/>
                    <a:gd name="connsiteY5" fmla="*/ 233363 h 328613"/>
                    <a:gd name="connsiteX6" fmla="*/ 419100 w 438150"/>
                    <a:gd name="connsiteY6" fmla="*/ 219075 h 328613"/>
                    <a:gd name="connsiteX7" fmla="*/ 433388 w 438150"/>
                    <a:gd name="connsiteY7" fmla="*/ 209550 h 328613"/>
                    <a:gd name="connsiteX8" fmla="*/ 438150 w 438150"/>
                    <a:gd name="connsiteY8" fmla="*/ 204788 h 328613"/>
                    <a:gd name="connsiteX9" fmla="*/ 400050 w 438150"/>
                    <a:gd name="connsiteY9" fmla="*/ 223838 h 328613"/>
                    <a:gd name="connsiteX10" fmla="*/ 366713 w 438150"/>
                    <a:gd name="connsiteY10" fmla="*/ 209550 h 328613"/>
                    <a:gd name="connsiteX11" fmla="*/ 314325 w 438150"/>
                    <a:gd name="connsiteY11" fmla="*/ 190500 h 328613"/>
                    <a:gd name="connsiteX12" fmla="*/ 295275 w 438150"/>
                    <a:gd name="connsiteY12" fmla="*/ 166688 h 328613"/>
                    <a:gd name="connsiteX13" fmla="*/ 285750 w 438150"/>
                    <a:gd name="connsiteY13" fmla="*/ 133350 h 328613"/>
                    <a:gd name="connsiteX14" fmla="*/ 266700 w 438150"/>
                    <a:gd name="connsiteY14" fmla="*/ 128588 h 328613"/>
                    <a:gd name="connsiteX15" fmla="*/ 219075 w 438150"/>
                    <a:gd name="connsiteY15" fmla="*/ 123825 h 328613"/>
                    <a:gd name="connsiteX16" fmla="*/ 157163 w 438150"/>
                    <a:gd name="connsiteY16" fmla="*/ 114300 h 328613"/>
                    <a:gd name="connsiteX17" fmla="*/ 138113 w 438150"/>
                    <a:gd name="connsiteY17" fmla="*/ 80963 h 328613"/>
                    <a:gd name="connsiteX18" fmla="*/ 114300 w 438150"/>
                    <a:gd name="connsiteY18" fmla="*/ 66675 h 328613"/>
                    <a:gd name="connsiteX19" fmla="*/ 95250 w 438150"/>
                    <a:gd name="connsiteY19" fmla="*/ 23813 h 328613"/>
                    <a:gd name="connsiteX20" fmla="*/ 76200 w 438150"/>
                    <a:gd name="connsiteY20" fmla="*/ 0 h 328613"/>
                    <a:gd name="connsiteX21" fmla="*/ 0 w 438150"/>
                    <a:gd name="connsiteY21" fmla="*/ 147638 h 328613"/>
                    <a:gd name="connsiteX22" fmla="*/ 38100 w 438150"/>
                    <a:gd name="connsiteY22" fmla="*/ 195263 h 328613"/>
                    <a:gd name="connsiteX23" fmla="*/ 119063 w 438150"/>
                    <a:gd name="connsiteY23" fmla="*/ 242888 h 328613"/>
                    <a:gd name="connsiteX24" fmla="*/ 180975 w 438150"/>
                    <a:gd name="connsiteY24" fmla="*/ 261938 h 328613"/>
                    <a:gd name="connsiteX25" fmla="*/ 195263 w 438150"/>
                    <a:gd name="connsiteY25" fmla="*/ 261938 h 328613"/>
                    <a:gd name="connsiteX26" fmla="*/ 285750 w 438150"/>
                    <a:gd name="connsiteY26" fmla="*/ 328613 h 328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38150" h="328613">
                      <a:moveTo>
                        <a:pt x="285750" y="328613"/>
                      </a:moveTo>
                      <a:lnTo>
                        <a:pt x="285750" y="328613"/>
                      </a:lnTo>
                      <a:cubicBezTo>
                        <a:pt x="311150" y="317500"/>
                        <a:pt x="337714" y="308739"/>
                        <a:pt x="361950" y="295275"/>
                      </a:cubicBezTo>
                      <a:cubicBezTo>
                        <a:pt x="376402" y="287246"/>
                        <a:pt x="367786" y="277265"/>
                        <a:pt x="376238" y="266700"/>
                      </a:cubicBezTo>
                      <a:cubicBezTo>
                        <a:pt x="379814" y="262231"/>
                        <a:pt x="385763" y="260350"/>
                        <a:pt x="390525" y="257175"/>
                      </a:cubicBezTo>
                      <a:cubicBezTo>
                        <a:pt x="399798" y="229360"/>
                        <a:pt x="388033" y="254906"/>
                        <a:pt x="409575" y="233363"/>
                      </a:cubicBezTo>
                      <a:cubicBezTo>
                        <a:pt x="413622" y="229315"/>
                        <a:pt x="415053" y="223122"/>
                        <a:pt x="419100" y="219075"/>
                      </a:cubicBezTo>
                      <a:cubicBezTo>
                        <a:pt x="423147" y="215028"/>
                        <a:pt x="428809" y="212984"/>
                        <a:pt x="433388" y="209550"/>
                      </a:cubicBezTo>
                      <a:cubicBezTo>
                        <a:pt x="435184" y="208203"/>
                        <a:pt x="436563" y="206375"/>
                        <a:pt x="438150" y="204788"/>
                      </a:cubicBezTo>
                      <a:lnTo>
                        <a:pt x="400050" y="223838"/>
                      </a:lnTo>
                      <a:lnTo>
                        <a:pt x="366713" y="209550"/>
                      </a:lnTo>
                      <a:lnTo>
                        <a:pt x="314325" y="190500"/>
                      </a:lnTo>
                      <a:lnTo>
                        <a:pt x="295275" y="166688"/>
                      </a:lnTo>
                      <a:lnTo>
                        <a:pt x="285750" y="133350"/>
                      </a:lnTo>
                      <a:lnTo>
                        <a:pt x="266700" y="128588"/>
                      </a:lnTo>
                      <a:lnTo>
                        <a:pt x="219075" y="123825"/>
                      </a:lnTo>
                      <a:lnTo>
                        <a:pt x="157163" y="114300"/>
                      </a:lnTo>
                      <a:lnTo>
                        <a:pt x="138113" y="80963"/>
                      </a:lnTo>
                      <a:lnTo>
                        <a:pt x="114300" y="66675"/>
                      </a:lnTo>
                      <a:lnTo>
                        <a:pt x="95250" y="23813"/>
                      </a:lnTo>
                      <a:lnTo>
                        <a:pt x="76200" y="0"/>
                      </a:lnTo>
                      <a:lnTo>
                        <a:pt x="0" y="147638"/>
                      </a:lnTo>
                      <a:lnTo>
                        <a:pt x="38100" y="195263"/>
                      </a:lnTo>
                      <a:lnTo>
                        <a:pt x="119063" y="242888"/>
                      </a:lnTo>
                      <a:lnTo>
                        <a:pt x="180975" y="261938"/>
                      </a:lnTo>
                      <a:lnTo>
                        <a:pt x="195263" y="261938"/>
                      </a:lnTo>
                      <a:lnTo>
                        <a:pt x="285750" y="32861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>
                  <a:off x="4119563" y="1933652"/>
                  <a:ext cx="452437" cy="223868"/>
                </a:xfrm>
                <a:custGeom>
                  <a:avLst/>
                  <a:gdLst>
                    <a:gd name="connsiteX0" fmla="*/ 361950 w 452437"/>
                    <a:gd name="connsiteY0" fmla="*/ 209550 h 223838"/>
                    <a:gd name="connsiteX1" fmla="*/ 452437 w 452437"/>
                    <a:gd name="connsiteY1" fmla="*/ 52388 h 223838"/>
                    <a:gd name="connsiteX2" fmla="*/ 395287 w 452437"/>
                    <a:gd name="connsiteY2" fmla="*/ 57150 h 223838"/>
                    <a:gd name="connsiteX3" fmla="*/ 357187 w 452437"/>
                    <a:gd name="connsiteY3" fmla="*/ 61913 h 223838"/>
                    <a:gd name="connsiteX4" fmla="*/ 328612 w 452437"/>
                    <a:gd name="connsiteY4" fmla="*/ 52388 h 223838"/>
                    <a:gd name="connsiteX5" fmla="*/ 290512 w 452437"/>
                    <a:gd name="connsiteY5" fmla="*/ 66675 h 223838"/>
                    <a:gd name="connsiteX6" fmla="*/ 257175 w 452437"/>
                    <a:gd name="connsiteY6" fmla="*/ 80963 h 223838"/>
                    <a:gd name="connsiteX7" fmla="*/ 209550 w 452437"/>
                    <a:gd name="connsiteY7" fmla="*/ 66675 h 223838"/>
                    <a:gd name="connsiteX8" fmla="*/ 180975 w 452437"/>
                    <a:gd name="connsiteY8" fmla="*/ 42863 h 223838"/>
                    <a:gd name="connsiteX9" fmla="*/ 157162 w 452437"/>
                    <a:gd name="connsiteY9" fmla="*/ 33338 h 223838"/>
                    <a:gd name="connsiteX10" fmla="*/ 142875 w 452437"/>
                    <a:gd name="connsiteY10" fmla="*/ 9525 h 223838"/>
                    <a:gd name="connsiteX11" fmla="*/ 138112 w 452437"/>
                    <a:gd name="connsiteY11" fmla="*/ 0 h 223838"/>
                    <a:gd name="connsiteX12" fmla="*/ 19050 w 452437"/>
                    <a:gd name="connsiteY12" fmla="*/ 42863 h 223838"/>
                    <a:gd name="connsiteX13" fmla="*/ 0 w 452437"/>
                    <a:gd name="connsiteY13" fmla="*/ 52388 h 223838"/>
                    <a:gd name="connsiteX14" fmla="*/ 76200 w 452437"/>
                    <a:gd name="connsiteY14" fmla="*/ 157163 h 223838"/>
                    <a:gd name="connsiteX15" fmla="*/ 161925 w 452437"/>
                    <a:gd name="connsiteY15" fmla="*/ 200025 h 223838"/>
                    <a:gd name="connsiteX16" fmla="*/ 223837 w 452437"/>
                    <a:gd name="connsiteY16" fmla="*/ 219075 h 223838"/>
                    <a:gd name="connsiteX17" fmla="*/ 290512 w 452437"/>
                    <a:gd name="connsiteY17" fmla="*/ 223838 h 223838"/>
                    <a:gd name="connsiteX18" fmla="*/ 361950 w 452437"/>
                    <a:gd name="connsiteY18" fmla="*/ 209550 h 223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2437" h="223838">
                      <a:moveTo>
                        <a:pt x="361950" y="209550"/>
                      </a:moveTo>
                      <a:lnTo>
                        <a:pt x="452437" y="52388"/>
                      </a:lnTo>
                      <a:lnTo>
                        <a:pt x="395287" y="57150"/>
                      </a:lnTo>
                      <a:lnTo>
                        <a:pt x="357187" y="61913"/>
                      </a:lnTo>
                      <a:lnTo>
                        <a:pt x="328612" y="52388"/>
                      </a:lnTo>
                      <a:lnTo>
                        <a:pt x="290512" y="66675"/>
                      </a:lnTo>
                      <a:lnTo>
                        <a:pt x="257175" y="80963"/>
                      </a:lnTo>
                      <a:lnTo>
                        <a:pt x="209550" y="66675"/>
                      </a:lnTo>
                      <a:lnTo>
                        <a:pt x="180975" y="42863"/>
                      </a:lnTo>
                      <a:lnTo>
                        <a:pt x="157162" y="33338"/>
                      </a:lnTo>
                      <a:lnTo>
                        <a:pt x="142875" y="9525"/>
                      </a:lnTo>
                      <a:lnTo>
                        <a:pt x="138112" y="0"/>
                      </a:lnTo>
                      <a:lnTo>
                        <a:pt x="19050" y="42863"/>
                      </a:lnTo>
                      <a:lnTo>
                        <a:pt x="0" y="52388"/>
                      </a:lnTo>
                      <a:lnTo>
                        <a:pt x="76200" y="157163"/>
                      </a:lnTo>
                      <a:lnTo>
                        <a:pt x="161925" y="200025"/>
                      </a:lnTo>
                      <a:lnTo>
                        <a:pt x="223837" y="219075"/>
                      </a:lnTo>
                      <a:lnTo>
                        <a:pt x="290512" y="223838"/>
                      </a:lnTo>
                      <a:lnTo>
                        <a:pt x="361950" y="2095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5095875" y="2233730"/>
                  <a:ext cx="85725" cy="100027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4273550" y="1439871"/>
                  <a:ext cx="1466850" cy="1474989"/>
                </a:xfrm>
                <a:custGeom>
                  <a:avLst/>
                  <a:gdLst>
                    <a:gd name="connsiteX0" fmla="*/ 99588 w 1466661"/>
                    <a:gd name="connsiteY0" fmla="*/ 226337 h 1475715"/>
                    <a:gd name="connsiteX1" fmla="*/ 307817 w 1466661"/>
                    <a:gd name="connsiteY1" fmla="*/ 226337 h 1475715"/>
                    <a:gd name="connsiteX2" fmla="*/ 506994 w 1466661"/>
                    <a:gd name="connsiteY2" fmla="*/ 325925 h 1475715"/>
                    <a:gd name="connsiteX3" fmla="*/ 787651 w 1466661"/>
                    <a:gd name="connsiteY3" fmla="*/ 425513 h 1475715"/>
                    <a:gd name="connsiteX4" fmla="*/ 959667 w 1466661"/>
                    <a:gd name="connsiteY4" fmla="*/ 534154 h 1475715"/>
                    <a:gd name="connsiteX5" fmla="*/ 1140736 w 1466661"/>
                    <a:gd name="connsiteY5" fmla="*/ 778598 h 1475715"/>
                    <a:gd name="connsiteX6" fmla="*/ 1158843 w 1466661"/>
                    <a:gd name="connsiteY6" fmla="*/ 914400 h 1475715"/>
                    <a:gd name="connsiteX7" fmla="*/ 1059255 w 1466661"/>
                    <a:gd name="connsiteY7" fmla="*/ 1050202 h 1475715"/>
                    <a:gd name="connsiteX8" fmla="*/ 796705 w 1466661"/>
                    <a:gd name="connsiteY8" fmla="*/ 1167897 h 1475715"/>
                    <a:gd name="connsiteX9" fmla="*/ 651849 w 1466661"/>
                    <a:gd name="connsiteY9" fmla="*/ 1013988 h 1475715"/>
                    <a:gd name="connsiteX10" fmla="*/ 506994 w 1466661"/>
                    <a:gd name="connsiteY10" fmla="*/ 778598 h 1475715"/>
                    <a:gd name="connsiteX11" fmla="*/ 325924 w 1466661"/>
                    <a:gd name="connsiteY11" fmla="*/ 706170 h 1475715"/>
                    <a:gd name="connsiteX12" fmla="*/ 190122 w 1466661"/>
                    <a:gd name="connsiteY12" fmla="*/ 968721 h 1475715"/>
                    <a:gd name="connsiteX13" fmla="*/ 506994 w 1466661"/>
                    <a:gd name="connsiteY13" fmla="*/ 1430448 h 1475715"/>
                    <a:gd name="connsiteX14" fmla="*/ 1113576 w 1466661"/>
                    <a:gd name="connsiteY14" fmla="*/ 1475715 h 1475715"/>
                    <a:gd name="connsiteX15" fmla="*/ 1466661 w 1466661"/>
                    <a:gd name="connsiteY15" fmla="*/ 1013988 h 1475715"/>
                    <a:gd name="connsiteX16" fmla="*/ 1339913 w 1466661"/>
                    <a:gd name="connsiteY16" fmla="*/ 398352 h 1475715"/>
                    <a:gd name="connsiteX17" fmla="*/ 787651 w 1466661"/>
                    <a:gd name="connsiteY17" fmla="*/ 81481 h 1475715"/>
                    <a:gd name="connsiteX18" fmla="*/ 244443 w 1466661"/>
                    <a:gd name="connsiteY18" fmla="*/ 0 h 1475715"/>
                    <a:gd name="connsiteX19" fmla="*/ 0 w 1466661"/>
                    <a:gd name="connsiteY19" fmla="*/ 0 h 1475715"/>
                    <a:gd name="connsiteX20" fmla="*/ 99588 w 1466661"/>
                    <a:gd name="connsiteY20" fmla="*/ 226337 h 1475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466661" h="1475715">
                      <a:moveTo>
                        <a:pt x="99588" y="226337"/>
                      </a:moveTo>
                      <a:lnTo>
                        <a:pt x="307817" y="226337"/>
                      </a:lnTo>
                      <a:lnTo>
                        <a:pt x="506994" y="325925"/>
                      </a:lnTo>
                      <a:lnTo>
                        <a:pt x="787651" y="425513"/>
                      </a:lnTo>
                      <a:lnTo>
                        <a:pt x="959667" y="534154"/>
                      </a:lnTo>
                      <a:lnTo>
                        <a:pt x="1140736" y="778598"/>
                      </a:lnTo>
                      <a:lnTo>
                        <a:pt x="1158843" y="914400"/>
                      </a:lnTo>
                      <a:lnTo>
                        <a:pt x="1059255" y="1050202"/>
                      </a:lnTo>
                      <a:lnTo>
                        <a:pt x="796705" y="1167897"/>
                      </a:lnTo>
                      <a:lnTo>
                        <a:pt x="651849" y="1013988"/>
                      </a:lnTo>
                      <a:lnTo>
                        <a:pt x="506994" y="778598"/>
                      </a:lnTo>
                      <a:lnTo>
                        <a:pt x="325924" y="706170"/>
                      </a:lnTo>
                      <a:lnTo>
                        <a:pt x="190122" y="968721"/>
                      </a:lnTo>
                      <a:lnTo>
                        <a:pt x="506994" y="1430448"/>
                      </a:lnTo>
                      <a:lnTo>
                        <a:pt x="1113576" y="1475715"/>
                      </a:lnTo>
                      <a:lnTo>
                        <a:pt x="1466661" y="1013988"/>
                      </a:lnTo>
                      <a:lnTo>
                        <a:pt x="1339913" y="398352"/>
                      </a:lnTo>
                      <a:lnTo>
                        <a:pt x="787651" y="81481"/>
                      </a:lnTo>
                      <a:lnTo>
                        <a:pt x="244443" y="0"/>
                      </a:lnTo>
                      <a:lnTo>
                        <a:pt x="0" y="0"/>
                      </a:lnTo>
                      <a:lnTo>
                        <a:pt x="99588" y="2263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>
                  <a:off x="3929063" y="1447810"/>
                  <a:ext cx="706437" cy="987560"/>
                </a:xfrm>
                <a:custGeom>
                  <a:avLst/>
                  <a:gdLst>
                    <a:gd name="connsiteX0" fmla="*/ 407406 w 706170"/>
                    <a:gd name="connsiteY0" fmla="*/ 217284 h 986828"/>
                    <a:gd name="connsiteX1" fmla="*/ 280657 w 706170"/>
                    <a:gd name="connsiteY1" fmla="*/ 334979 h 986828"/>
                    <a:gd name="connsiteX2" fmla="*/ 226337 w 706170"/>
                    <a:gd name="connsiteY2" fmla="*/ 443620 h 986828"/>
                    <a:gd name="connsiteX3" fmla="*/ 280657 w 706170"/>
                    <a:gd name="connsiteY3" fmla="*/ 543208 h 986828"/>
                    <a:gd name="connsiteX4" fmla="*/ 380246 w 706170"/>
                    <a:gd name="connsiteY4" fmla="*/ 642796 h 986828"/>
                    <a:gd name="connsiteX5" fmla="*/ 525101 w 706170"/>
                    <a:gd name="connsiteY5" fmla="*/ 642796 h 986828"/>
                    <a:gd name="connsiteX6" fmla="*/ 669956 w 706170"/>
                    <a:gd name="connsiteY6" fmla="*/ 697117 h 986828"/>
                    <a:gd name="connsiteX7" fmla="*/ 706170 w 706170"/>
                    <a:gd name="connsiteY7" fmla="*/ 787652 h 986828"/>
                    <a:gd name="connsiteX8" fmla="*/ 552261 w 706170"/>
                    <a:gd name="connsiteY8" fmla="*/ 986828 h 986828"/>
                    <a:gd name="connsiteX9" fmla="*/ 362139 w 706170"/>
                    <a:gd name="connsiteY9" fmla="*/ 932507 h 986828"/>
                    <a:gd name="connsiteX10" fmla="*/ 126748 w 706170"/>
                    <a:gd name="connsiteY10" fmla="*/ 796705 h 986828"/>
                    <a:gd name="connsiteX11" fmla="*/ 0 w 706170"/>
                    <a:gd name="connsiteY11" fmla="*/ 525101 h 986828"/>
                    <a:gd name="connsiteX12" fmla="*/ 36214 w 706170"/>
                    <a:gd name="connsiteY12" fmla="*/ 217284 h 986828"/>
                    <a:gd name="connsiteX13" fmla="*/ 190123 w 706170"/>
                    <a:gd name="connsiteY13" fmla="*/ 63375 h 986828"/>
                    <a:gd name="connsiteX14" fmla="*/ 362139 w 706170"/>
                    <a:gd name="connsiteY14" fmla="*/ 0 h 986828"/>
                    <a:gd name="connsiteX15" fmla="*/ 407406 w 706170"/>
                    <a:gd name="connsiteY15" fmla="*/ 217284 h 986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6170" h="986828">
                      <a:moveTo>
                        <a:pt x="407406" y="217284"/>
                      </a:moveTo>
                      <a:lnTo>
                        <a:pt x="280657" y="334979"/>
                      </a:lnTo>
                      <a:lnTo>
                        <a:pt x="226337" y="443620"/>
                      </a:lnTo>
                      <a:lnTo>
                        <a:pt x="280657" y="543208"/>
                      </a:lnTo>
                      <a:lnTo>
                        <a:pt x="380246" y="642796"/>
                      </a:lnTo>
                      <a:lnTo>
                        <a:pt x="525101" y="642796"/>
                      </a:lnTo>
                      <a:lnTo>
                        <a:pt x="669956" y="697117"/>
                      </a:lnTo>
                      <a:lnTo>
                        <a:pt x="706170" y="787652"/>
                      </a:lnTo>
                      <a:lnTo>
                        <a:pt x="552261" y="986828"/>
                      </a:lnTo>
                      <a:lnTo>
                        <a:pt x="362139" y="932507"/>
                      </a:lnTo>
                      <a:lnTo>
                        <a:pt x="126748" y="796705"/>
                      </a:lnTo>
                      <a:lnTo>
                        <a:pt x="0" y="525101"/>
                      </a:lnTo>
                      <a:lnTo>
                        <a:pt x="36214" y="217284"/>
                      </a:lnTo>
                      <a:lnTo>
                        <a:pt x="190123" y="63375"/>
                      </a:lnTo>
                      <a:lnTo>
                        <a:pt x="362139" y="0"/>
                      </a:lnTo>
                      <a:lnTo>
                        <a:pt x="407406" y="21728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5" name="Freeform 14"/>
              <p:cNvSpPr/>
              <p:nvPr/>
            </p:nvSpPr>
            <p:spPr>
              <a:xfrm>
                <a:off x="8075615" y="3976688"/>
                <a:ext cx="196848" cy="585786"/>
              </a:xfrm>
              <a:custGeom>
                <a:avLst/>
                <a:gdLst>
                  <a:gd name="connsiteX0" fmla="*/ 142875 w 203011"/>
                  <a:gd name="connsiteY0" fmla="*/ 0 h 590550"/>
                  <a:gd name="connsiteX1" fmla="*/ 200025 w 203011"/>
                  <a:gd name="connsiteY1" fmla="*/ 190500 h 590550"/>
                  <a:gd name="connsiteX2" fmla="*/ 190500 w 203011"/>
                  <a:gd name="connsiteY2" fmla="*/ 352425 h 590550"/>
                  <a:gd name="connsiteX3" fmla="*/ 152400 w 203011"/>
                  <a:gd name="connsiteY3" fmla="*/ 542925 h 590550"/>
                  <a:gd name="connsiteX4" fmla="*/ 0 w 203011"/>
                  <a:gd name="connsiteY4" fmla="*/ 59055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011" h="590550">
                    <a:moveTo>
                      <a:pt x="142875" y="0"/>
                    </a:moveTo>
                    <a:cubicBezTo>
                      <a:pt x="167481" y="65881"/>
                      <a:pt x="192088" y="131763"/>
                      <a:pt x="200025" y="190500"/>
                    </a:cubicBezTo>
                    <a:cubicBezTo>
                      <a:pt x="207963" y="249238"/>
                      <a:pt x="198438" y="293688"/>
                      <a:pt x="190500" y="352425"/>
                    </a:cubicBezTo>
                    <a:cubicBezTo>
                      <a:pt x="182563" y="411163"/>
                      <a:pt x="184150" y="503238"/>
                      <a:pt x="152400" y="542925"/>
                    </a:cubicBezTo>
                    <a:cubicBezTo>
                      <a:pt x="120650" y="582613"/>
                      <a:pt x="60325" y="586581"/>
                      <a:pt x="0" y="590550"/>
                    </a:cubicBezTo>
                  </a:path>
                </a:pathLst>
              </a:custGeom>
              <a:noFill/>
              <a:ln w="76200">
                <a:solidFill>
                  <a:srgbClr val="3853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ounded Rectangle 19"/>
            <p:cNvSpPr/>
            <p:nvPr/>
          </p:nvSpPr>
          <p:spPr>
            <a:xfrm rot="20124043">
              <a:off x="9375886" y="1616767"/>
              <a:ext cx="300037" cy="56610"/>
            </a:xfrm>
            <a:prstGeom prst="roundRect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 rot="18496617">
              <a:off x="9373770" y="1999877"/>
              <a:ext cx="115058" cy="45719"/>
            </a:xfrm>
            <a:prstGeom prst="roundRect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rot="15726163">
              <a:off x="8103952" y="3893183"/>
              <a:ext cx="103318" cy="45719"/>
            </a:xfrm>
            <a:prstGeom prst="ellipse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rot="14751082">
              <a:off x="7808121" y="4163915"/>
              <a:ext cx="182413" cy="45719"/>
            </a:xfrm>
            <a:prstGeom prst="ellipse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rot="8100000">
              <a:off x="7533223" y="3732173"/>
              <a:ext cx="45719" cy="101421"/>
            </a:xfrm>
            <a:prstGeom prst="ellipse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039547" y="4093105"/>
              <a:ext cx="88901" cy="88901"/>
            </a:xfrm>
            <a:prstGeom prst="ellipse">
              <a:avLst/>
            </a:prstGeom>
            <a:solidFill>
              <a:srgbClr val="6BA42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20992177">
              <a:off x="2778581" y="1008072"/>
              <a:ext cx="122040" cy="309563"/>
            </a:xfrm>
            <a:prstGeom prst="ellipse">
              <a:avLst/>
            </a:prstGeom>
            <a:solidFill>
              <a:srgbClr val="E60000"/>
            </a:solidFill>
            <a:ln>
              <a:solidFill>
                <a:srgbClr val="E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20400000">
              <a:off x="2756446" y="826948"/>
              <a:ext cx="102870" cy="248600"/>
            </a:xfrm>
            <a:prstGeom prst="ellipse">
              <a:avLst/>
            </a:prstGeom>
            <a:solidFill>
              <a:srgbClr val="99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/>
            <p:cNvSpPr/>
            <p:nvPr/>
          </p:nvSpPr>
          <p:spPr>
            <a:xfrm rot="21310775">
              <a:off x="8956270" y="2233133"/>
              <a:ext cx="168435" cy="116681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Parallelogram 55"/>
            <p:cNvSpPr/>
            <p:nvPr/>
          </p:nvSpPr>
          <p:spPr>
            <a:xfrm rot="21310775">
              <a:off x="9053143" y="2147704"/>
              <a:ext cx="196265" cy="152796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20439888">
              <a:off x="8941914" y="2168636"/>
              <a:ext cx="182413" cy="45719"/>
            </a:xfrm>
            <a:prstGeom prst="ellipse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979746" y="2074514"/>
              <a:ext cx="275735" cy="45719"/>
            </a:xfrm>
            <a:prstGeom prst="ellipse">
              <a:avLst/>
            </a:prstGeom>
            <a:solidFill>
              <a:srgbClr val="986E44"/>
            </a:solidFill>
            <a:ln>
              <a:solidFill>
                <a:srgbClr val="986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rot="4435952" flipV="1">
              <a:off x="8059427" y="3896184"/>
              <a:ext cx="101374" cy="45719"/>
            </a:xfrm>
            <a:prstGeom prst="ellipse">
              <a:avLst/>
            </a:prstGeom>
            <a:solidFill>
              <a:srgbClr val="986E44"/>
            </a:solidFill>
            <a:ln>
              <a:solidFill>
                <a:srgbClr val="986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rot="14383831">
              <a:off x="2981123" y="2606035"/>
              <a:ext cx="152542" cy="55636"/>
            </a:xfrm>
            <a:prstGeom prst="ellipse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rot="20439888">
              <a:off x="8615604" y="2539126"/>
              <a:ext cx="76703" cy="84409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rot="20439888">
              <a:off x="9339365" y="1972627"/>
              <a:ext cx="76703" cy="84409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 rot="17685835" flipV="1">
              <a:off x="8655837" y="2621490"/>
              <a:ext cx="284565" cy="94869"/>
            </a:xfrm>
            <a:prstGeom prst="ellipse">
              <a:avLst/>
            </a:prstGeom>
            <a:solidFill>
              <a:srgbClr val="595449"/>
            </a:solidFill>
            <a:ln>
              <a:solidFill>
                <a:srgbClr val="5954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rot="18848498">
              <a:off x="8005355" y="3419735"/>
              <a:ext cx="359992" cy="1154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rot="17226544" flipV="1">
              <a:off x="8052446" y="3452181"/>
              <a:ext cx="350813" cy="36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rot="20439888">
              <a:off x="8773872" y="2505866"/>
              <a:ext cx="76703" cy="84409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 rot="17554308" flipV="1">
              <a:off x="7694177" y="3955869"/>
              <a:ext cx="244673" cy="78777"/>
            </a:xfrm>
            <a:prstGeom prst="ellipse">
              <a:avLst/>
            </a:prstGeom>
            <a:solidFill>
              <a:srgbClr val="324B9A"/>
            </a:solidFill>
            <a:ln>
              <a:solidFill>
                <a:srgbClr val="324B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 rot="20439888">
              <a:off x="2965720" y="856521"/>
              <a:ext cx="76703" cy="84409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Explosion 1 49"/>
          <p:cNvSpPr>
            <a:spLocks noChangeAspect="1"/>
          </p:cNvSpPr>
          <p:nvPr/>
        </p:nvSpPr>
        <p:spPr bwMode="auto">
          <a:xfrm>
            <a:off x="7910548" y="1005655"/>
            <a:ext cx="942374" cy="1188720"/>
          </a:xfrm>
          <a:prstGeom prst="irregularSeal1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TextBox 23"/>
          <p:cNvSpPr txBox="1">
            <a:spLocks noChangeArrowheads="1"/>
          </p:cNvSpPr>
          <p:nvPr/>
        </p:nvSpPr>
        <p:spPr bwMode="auto">
          <a:xfrm>
            <a:off x="8075746" y="1384113"/>
            <a:ext cx="766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prstClr val="white"/>
                </a:solidFill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76" name="TextBox 22"/>
          <p:cNvSpPr txBox="1">
            <a:spLocks noChangeArrowheads="1"/>
          </p:cNvSpPr>
          <p:nvPr/>
        </p:nvSpPr>
        <p:spPr bwMode="auto">
          <a:xfrm>
            <a:off x="2000473" y="1671912"/>
            <a:ext cx="76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prstClr val="white"/>
                </a:solidFill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4839" y="6119651"/>
            <a:ext cx="783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7/24/20</a:t>
            </a: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84B07382-034A-4E2D-8E16-FE794E975DF7}"/>
              </a:ext>
            </a:extLst>
          </p:cNvPr>
          <p:cNvSpPr/>
          <p:nvPr/>
        </p:nvSpPr>
        <p:spPr>
          <a:xfrm>
            <a:off x="6977063" y="3690938"/>
            <a:ext cx="209558" cy="33337"/>
          </a:xfrm>
          <a:custGeom>
            <a:avLst/>
            <a:gdLst>
              <a:gd name="connsiteX0" fmla="*/ 0 w 209558"/>
              <a:gd name="connsiteY0" fmla="*/ 19050 h 33337"/>
              <a:gd name="connsiteX1" fmla="*/ 38100 w 209558"/>
              <a:gd name="connsiteY1" fmla="*/ 23812 h 33337"/>
              <a:gd name="connsiteX2" fmla="*/ 71437 w 209558"/>
              <a:gd name="connsiteY2" fmla="*/ 33337 h 33337"/>
              <a:gd name="connsiteX3" fmla="*/ 128587 w 209558"/>
              <a:gd name="connsiteY3" fmla="*/ 28575 h 33337"/>
              <a:gd name="connsiteX4" fmla="*/ 142875 w 209558"/>
              <a:gd name="connsiteY4" fmla="*/ 19050 h 33337"/>
              <a:gd name="connsiteX5" fmla="*/ 171450 w 209558"/>
              <a:gd name="connsiteY5" fmla="*/ 9525 h 33337"/>
              <a:gd name="connsiteX6" fmla="*/ 209550 w 209558"/>
              <a:gd name="connsiteY6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8" h="33337">
                <a:moveTo>
                  <a:pt x="0" y="19050"/>
                </a:moveTo>
                <a:cubicBezTo>
                  <a:pt x="12700" y="20637"/>
                  <a:pt x="25475" y="21708"/>
                  <a:pt x="38100" y="23812"/>
                </a:cubicBezTo>
                <a:cubicBezTo>
                  <a:pt x="50055" y="25804"/>
                  <a:pt x="60117" y="29564"/>
                  <a:pt x="71437" y="33337"/>
                </a:cubicBezTo>
                <a:cubicBezTo>
                  <a:pt x="90487" y="31750"/>
                  <a:pt x="109842" y="32324"/>
                  <a:pt x="128587" y="28575"/>
                </a:cubicBezTo>
                <a:cubicBezTo>
                  <a:pt x="134200" y="27452"/>
                  <a:pt x="137644" y="21375"/>
                  <a:pt x="142875" y="19050"/>
                </a:cubicBezTo>
                <a:cubicBezTo>
                  <a:pt x="152050" y="14972"/>
                  <a:pt x="161487" y="10770"/>
                  <a:pt x="171450" y="9525"/>
                </a:cubicBezTo>
                <a:cubicBezTo>
                  <a:pt x="211125" y="4565"/>
                  <a:pt x="209550" y="17561"/>
                  <a:pt x="209550" y="0"/>
                </a:cubicBezTo>
              </a:path>
            </a:pathLst>
          </a:cu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D49488-C42F-4131-B538-694EAAAF684C}"/>
              </a:ext>
            </a:extLst>
          </p:cNvPr>
          <p:cNvSpPr txBox="1"/>
          <p:nvPr/>
        </p:nvSpPr>
        <p:spPr>
          <a:xfrm>
            <a:off x="489397" y="2764105"/>
            <a:ext cx="1511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7493621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9171" y="341925"/>
            <a:ext cx="9972126" cy="6054725"/>
            <a:chOff x="1586880" y="427750"/>
            <a:chExt cx="9972126" cy="6054725"/>
          </a:xfrm>
        </p:grpSpPr>
        <p:grpSp>
          <p:nvGrpSpPr>
            <p:cNvPr id="16" name="Group 15"/>
            <p:cNvGrpSpPr/>
            <p:nvPr/>
          </p:nvGrpSpPr>
          <p:grpSpPr>
            <a:xfrm>
              <a:off x="1586880" y="427750"/>
              <a:ext cx="9972126" cy="6054725"/>
              <a:chOff x="1597026" y="457201"/>
              <a:chExt cx="9972126" cy="6054725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597026" y="457201"/>
                <a:ext cx="9972126" cy="6054725"/>
                <a:chOff x="1597026" y="457201"/>
                <a:chExt cx="9972126" cy="6054725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1597026" y="457201"/>
                  <a:ext cx="9070975" cy="6054725"/>
                  <a:chOff x="1597026" y="457201"/>
                  <a:chExt cx="9070975" cy="6054725"/>
                </a:xfrm>
              </p:grpSpPr>
              <p:pic>
                <p:nvPicPr>
                  <p:cNvPr id="23555" name="Picture 1" descr="US_HABS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5663" b="2585"/>
                  <a:stretch>
                    <a:fillRect/>
                  </a:stretch>
                </p:blipFill>
                <p:spPr bwMode="auto">
                  <a:xfrm>
                    <a:off x="1597026" y="457201"/>
                    <a:ext cx="9070975" cy="60547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" name="Freeform 4"/>
                  <p:cNvSpPr/>
                  <p:nvPr/>
                </p:nvSpPr>
                <p:spPr>
                  <a:xfrm rot="21540000">
                    <a:off x="2701939" y="1146979"/>
                    <a:ext cx="50482" cy="978887"/>
                  </a:xfrm>
                  <a:custGeom>
                    <a:avLst/>
                    <a:gdLst>
                      <a:gd name="connsiteX0" fmla="*/ 53009 w 79513"/>
                      <a:gd name="connsiteY0" fmla="*/ 0 h 808383"/>
                      <a:gd name="connsiteX1" fmla="*/ 66261 w 79513"/>
                      <a:gd name="connsiteY1" fmla="*/ 159026 h 808383"/>
                      <a:gd name="connsiteX2" fmla="*/ 79513 w 79513"/>
                      <a:gd name="connsiteY2" fmla="*/ 251791 h 808383"/>
                      <a:gd name="connsiteX3" fmla="*/ 66261 w 79513"/>
                      <a:gd name="connsiteY3" fmla="*/ 410818 h 808383"/>
                      <a:gd name="connsiteX4" fmla="*/ 26504 w 79513"/>
                      <a:gd name="connsiteY4" fmla="*/ 530087 h 808383"/>
                      <a:gd name="connsiteX5" fmla="*/ 13252 w 79513"/>
                      <a:gd name="connsiteY5" fmla="*/ 569844 h 808383"/>
                      <a:gd name="connsiteX6" fmla="*/ 0 w 79513"/>
                      <a:gd name="connsiteY6" fmla="*/ 609600 h 808383"/>
                      <a:gd name="connsiteX7" fmla="*/ 13252 w 79513"/>
                      <a:gd name="connsiteY7" fmla="*/ 808383 h 808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9513" h="808383">
                        <a:moveTo>
                          <a:pt x="53009" y="0"/>
                        </a:moveTo>
                        <a:cubicBezTo>
                          <a:pt x="57426" y="53009"/>
                          <a:pt x="60693" y="106126"/>
                          <a:pt x="66261" y="159026"/>
                        </a:cubicBezTo>
                        <a:cubicBezTo>
                          <a:pt x="69531" y="190090"/>
                          <a:pt x="79513" y="220555"/>
                          <a:pt x="79513" y="251791"/>
                        </a:cubicBezTo>
                        <a:cubicBezTo>
                          <a:pt x="79513" y="304984"/>
                          <a:pt x="75006" y="358349"/>
                          <a:pt x="66261" y="410818"/>
                        </a:cubicBezTo>
                        <a:cubicBezTo>
                          <a:pt x="66258" y="410838"/>
                          <a:pt x="33133" y="510199"/>
                          <a:pt x="26504" y="530087"/>
                        </a:cubicBezTo>
                        <a:lnTo>
                          <a:pt x="13252" y="569844"/>
                        </a:lnTo>
                        <a:lnTo>
                          <a:pt x="0" y="609600"/>
                        </a:lnTo>
                        <a:lnTo>
                          <a:pt x="13252" y="808383"/>
                        </a:lnTo>
                      </a:path>
                    </a:pathLst>
                  </a:custGeom>
                  <a:noFill/>
                  <a:ln w="101600">
                    <a:solidFill>
                      <a:srgbClr val="0DC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" name="TextBox 2"/>
                <p:cNvSpPr txBox="1"/>
                <p:nvPr/>
              </p:nvSpPr>
              <p:spPr>
                <a:xfrm>
                  <a:off x="9727100" y="2743199"/>
                  <a:ext cx="1842052" cy="199028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rIns="0" rtlCol="0">
                  <a:spAutoFit/>
                </a:bodyPr>
                <a:lstStyle/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Amnesic Shellfish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Ciguatera 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Diarrhetic Shellfish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 smtClean="0"/>
                    <a:t>Neurotoxic </a:t>
                  </a:r>
                  <a:r>
                    <a:rPr lang="en-US" sz="1000" b="1" dirty="0"/>
                    <a:t>Shellfish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Paralytic Shellfish Poisoning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Brown tide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CyanoHABs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Golden Algae</a:t>
                  </a:r>
                </a:p>
                <a:p>
                  <a:pPr>
                    <a:spcBef>
                      <a:spcPts val="530"/>
                    </a:spcBef>
                  </a:pPr>
                  <a:r>
                    <a:rPr lang="en-US" sz="1000" b="1" dirty="0"/>
                    <a:t>Karlodinium </a:t>
                  </a:r>
                </a:p>
              </p:txBody>
            </p:sp>
          </p:grpSp>
          <p:sp>
            <p:nvSpPr>
              <p:cNvPr id="23556" name="Freeform 8"/>
              <p:cNvSpPr>
                <a:spLocks/>
              </p:cNvSpPr>
              <p:nvPr/>
            </p:nvSpPr>
            <p:spPr bwMode="auto">
              <a:xfrm>
                <a:off x="7823201" y="1946275"/>
                <a:ext cx="252413" cy="139700"/>
              </a:xfrm>
              <a:custGeom>
                <a:avLst/>
                <a:gdLst>
                  <a:gd name="T0" fmla="*/ 0 w 252412"/>
                  <a:gd name="T1" fmla="*/ 95431 h 140494"/>
                  <a:gd name="T2" fmla="*/ 23815 w 252412"/>
                  <a:gd name="T3" fmla="*/ 79138 h 140494"/>
                  <a:gd name="T4" fmla="*/ 57157 w 252412"/>
                  <a:gd name="T5" fmla="*/ 72155 h 140494"/>
                  <a:gd name="T6" fmla="*/ 73828 w 252412"/>
                  <a:gd name="T7" fmla="*/ 62845 h 140494"/>
                  <a:gd name="T8" fmla="*/ 95261 w 252412"/>
                  <a:gd name="T9" fmla="*/ 72155 h 140494"/>
                  <a:gd name="T10" fmla="*/ 123840 w 252412"/>
                  <a:gd name="T11" fmla="*/ 72155 h 140494"/>
                  <a:gd name="T12" fmla="*/ 152422 w 252412"/>
                  <a:gd name="T13" fmla="*/ 62845 h 140494"/>
                  <a:gd name="T14" fmla="*/ 195289 w 252412"/>
                  <a:gd name="T15" fmla="*/ 30259 h 140494"/>
                  <a:gd name="T16" fmla="*/ 235776 w 252412"/>
                  <a:gd name="T17" fmla="*/ 2330 h 140494"/>
                  <a:gd name="T18" fmla="*/ 250065 w 252412"/>
                  <a:gd name="T19" fmla="*/ 0 h 140494"/>
                  <a:gd name="T20" fmla="*/ 252446 w 252412"/>
                  <a:gd name="T21" fmla="*/ 39570 h 140494"/>
                  <a:gd name="T22" fmla="*/ 245302 w 252412"/>
                  <a:gd name="T23" fmla="*/ 69827 h 140494"/>
                  <a:gd name="T24" fmla="*/ 219105 w 252412"/>
                  <a:gd name="T25" fmla="*/ 83792 h 140494"/>
                  <a:gd name="T26" fmla="*/ 195289 w 252412"/>
                  <a:gd name="T27" fmla="*/ 100085 h 140494"/>
                  <a:gd name="T28" fmla="*/ 173856 w 252412"/>
                  <a:gd name="T29" fmla="*/ 125689 h 140494"/>
                  <a:gd name="T30" fmla="*/ 135751 w 252412"/>
                  <a:gd name="T31" fmla="*/ 125689 h 140494"/>
                  <a:gd name="T32" fmla="*/ 109550 w 252412"/>
                  <a:gd name="T33" fmla="*/ 132672 h 140494"/>
                  <a:gd name="T34" fmla="*/ 83354 w 252412"/>
                  <a:gd name="T35" fmla="*/ 137326 h 140494"/>
                  <a:gd name="T36" fmla="*/ 59538 w 252412"/>
                  <a:gd name="T37" fmla="*/ 114051 h 140494"/>
                  <a:gd name="T38" fmla="*/ 0 w 252412"/>
                  <a:gd name="T39" fmla="*/ 95431 h 14049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52412"/>
                  <a:gd name="T61" fmla="*/ 0 h 140494"/>
                  <a:gd name="T62" fmla="*/ 252412 w 252412"/>
                  <a:gd name="T63" fmla="*/ 140494 h 14049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52412" h="140494">
                    <a:moveTo>
                      <a:pt x="0" y="97632"/>
                    </a:moveTo>
                    <a:lnTo>
                      <a:pt x="23812" y="80963"/>
                    </a:lnTo>
                    <a:lnTo>
                      <a:pt x="57150" y="73819"/>
                    </a:lnTo>
                    <a:lnTo>
                      <a:pt x="73819" y="64294"/>
                    </a:lnTo>
                    <a:lnTo>
                      <a:pt x="95250" y="73819"/>
                    </a:lnTo>
                    <a:lnTo>
                      <a:pt x="123825" y="73819"/>
                    </a:lnTo>
                    <a:lnTo>
                      <a:pt x="152400" y="64294"/>
                    </a:lnTo>
                    <a:lnTo>
                      <a:pt x="195262" y="30957"/>
                    </a:lnTo>
                    <a:lnTo>
                      <a:pt x="235744" y="2382"/>
                    </a:lnTo>
                    <a:lnTo>
                      <a:pt x="250031" y="0"/>
                    </a:lnTo>
                    <a:lnTo>
                      <a:pt x="252412" y="40482"/>
                    </a:lnTo>
                    <a:lnTo>
                      <a:pt x="245269" y="71438"/>
                    </a:lnTo>
                    <a:lnTo>
                      <a:pt x="219075" y="85725"/>
                    </a:lnTo>
                    <a:lnTo>
                      <a:pt x="195262" y="102394"/>
                    </a:lnTo>
                    <a:lnTo>
                      <a:pt x="173831" y="128588"/>
                    </a:lnTo>
                    <a:lnTo>
                      <a:pt x="135731" y="128588"/>
                    </a:lnTo>
                    <a:lnTo>
                      <a:pt x="109537" y="135732"/>
                    </a:lnTo>
                    <a:lnTo>
                      <a:pt x="83344" y="140494"/>
                    </a:lnTo>
                    <a:lnTo>
                      <a:pt x="59531" y="116682"/>
                    </a:lnTo>
                    <a:lnTo>
                      <a:pt x="0" y="97632"/>
                    </a:lnTo>
                    <a:close/>
                  </a:path>
                </a:pathLst>
              </a:custGeom>
              <a:solidFill>
                <a:srgbClr val="1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3566" name="Group 37"/>
              <p:cNvGrpSpPr>
                <a:grpSpLocks/>
              </p:cNvGrpSpPr>
              <p:nvPr/>
            </p:nvGrpSpPr>
            <p:grpSpPr bwMode="auto">
              <a:xfrm>
                <a:off x="5153025" y="4605339"/>
                <a:ext cx="2286000" cy="1787525"/>
                <a:chOff x="3581400" y="1371600"/>
                <a:chExt cx="2286000" cy="1787769"/>
              </a:xfrm>
            </p:grpSpPr>
            <p:pic>
              <p:nvPicPr>
                <p:cNvPr id="23572" name="Picture 38" descr="US_HABS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350" t="68034" r="35320" b="2585"/>
                <a:stretch>
                  <a:fillRect/>
                </a:stretch>
              </p:blipFill>
              <p:spPr bwMode="auto">
                <a:xfrm>
                  <a:off x="3581400" y="1371600"/>
                  <a:ext cx="2286000" cy="1787769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0" name="Freeform 39"/>
                <p:cNvSpPr/>
                <p:nvPr/>
              </p:nvSpPr>
              <p:spPr>
                <a:xfrm>
                  <a:off x="4114800" y="1619284"/>
                  <a:ext cx="266700" cy="357236"/>
                </a:xfrm>
                <a:custGeom>
                  <a:avLst/>
                  <a:gdLst>
                    <a:gd name="connsiteX0" fmla="*/ 223838 w 266700"/>
                    <a:gd name="connsiteY0" fmla="*/ 0 h 357188"/>
                    <a:gd name="connsiteX1" fmla="*/ 266700 w 266700"/>
                    <a:gd name="connsiteY1" fmla="*/ 128588 h 357188"/>
                    <a:gd name="connsiteX2" fmla="*/ 228600 w 266700"/>
                    <a:gd name="connsiteY2" fmla="*/ 142875 h 357188"/>
                    <a:gd name="connsiteX3" fmla="*/ 190500 w 266700"/>
                    <a:gd name="connsiteY3" fmla="*/ 157163 h 357188"/>
                    <a:gd name="connsiteX4" fmla="*/ 152400 w 266700"/>
                    <a:gd name="connsiteY4" fmla="*/ 180975 h 357188"/>
                    <a:gd name="connsiteX5" fmla="*/ 133350 w 266700"/>
                    <a:gd name="connsiteY5" fmla="*/ 214313 h 357188"/>
                    <a:gd name="connsiteX6" fmla="*/ 114300 w 266700"/>
                    <a:gd name="connsiteY6" fmla="*/ 252413 h 357188"/>
                    <a:gd name="connsiteX7" fmla="*/ 128588 w 266700"/>
                    <a:gd name="connsiteY7" fmla="*/ 314325 h 357188"/>
                    <a:gd name="connsiteX8" fmla="*/ 9525 w 266700"/>
                    <a:gd name="connsiteY8" fmla="*/ 357188 h 357188"/>
                    <a:gd name="connsiteX9" fmla="*/ 0 w 266700"/>
                    <a:gd name="connsiteY9" fmla="*/ 228600 h 357188"/>
                    <a:gd name="connsiteX10" fmla="*/ 28575 w 266700"/>
                    <a:gd name="connsiteY10" fmla="*/ 152400 h 357188"/>
                    <a:gd name="connsiteX11" fmla="*/ 57150 w 266700"/>
                    <a:gd name="connsiteY11" fmla="*/ 114300 h 357188"/>
                    <a:gd name="connsiteX12" fmla="*/ 76200 w 266700"/>
                    <a:gd name="connsiteY12" fmla="*/ 85725 h 357188"/>
                    <a:gd name="connsiteX13" fmla="*/ 147638 w 266700"/>
                    <a:gd name="connsiteY13" fmla="*/ 42863 h 357188"/>
                    <a:gd name="connsiteX14" fmla="*/ 176213 w 266700"/>
                    <a:gd name="connsiteY14" fmla="*/ 19050 h 357188"/>
                    <a:gd name="connsiteX15" fmla="*/ 223838 w 266700"/>
                    <a:gd name="connsiteY15" fmla="*/ 0 h 357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66700" h="357188">
                      <a:moveTo>
                        <a:pt x="223838" y="0"/>
                      </a:moveTo>
                      <a:lnTo>
                        <a:pt x="266700" y="128588"/>
                      </a:lnTo>
                      <a:lnTo>
                        <a:pt x="228600" y="142875"/>
                      </a:lnTo>
                      <a:lnTo>
                        <a:pt x="190500" y="157163"/>
                      </a:lnTo>
                      <a:lnTo>
                        <a:pt x="152400" y="180975"/>
                      </a:lnTo>
                      <a:lnTo>
                        <a:pt x="133350" y="214313"/>
                      </a:lnTo>
                      <a:lnTo>
                        <a:pt x="114300" y="252413"/>
                      </a:lnTo>
                      <a:lnTo>
                        <a:pt x="128588" y="314325"/>
                      </a:lnTo>
                      <a:lnTo>
                        <a:pt x="9525" y="357188"/>
                      </a:lnTo>
                      <a:lnTo>
                        <a:pt x="0" y="228600"/>
                      </a:lnTo>
                      <a:lnTo>
                        <a:pt x="28575" y="152400"/>
                      </a:lnTo>
                      <a:lnTo>
                        <a:pt x="57150" y="114300"/>
                      </a:lnTo>
                      <a:lnTo>
                        <a:pt x="76200" y="85725"/>
                      </a:lnTo>
                      <a:lnTo>
                        <a:pt x="147638" y="42863"/>
                      </a:lnTo>
                      <a:lnTo>
                        <a:pt x="176213" y="19050"/>
                      </a:lnTo>
                      <a:lnTo>
                        <a:pt x="22383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4352925" y="1581179"/>
                  <a:ext cx="352425" cy="252446"/>
                </a:xfrm>
                <a:custGeom>
                  <a:avLst/>
                  <a:gdLst>
                    <a:gd name="connsiteX0" fmla="*/ 0 w 352425"/>
                    <a:gd name="connsiteY0" fmla="*/ 42863 h 252413"/>
                    <a:gd name="connsiteX1" fmla="*/ 42863 w 352425"/>
                    <a:gd name="connsiteY1" fmla="*/ 142875 h 252413"/>
                    <a:gd name="connsiteX2" fmla="*/ 109538 w 352425"/>
                    <a:gd name="connsiteY2" fmla="*/ 128588 h 252413"/>
                    <a:gd name="connsiteX3" fmla="*/ 166688 w 352425"/>
                    <a:gd name="connsiteY3" fmla="*/ 142875 h 252413"/>
                    <a:gd name="connsiteX4" fmla="*/ 223838 w 352425"/>
                    <a:gd name="connsiteY4" fmla="*/ 152400 h 252413"/>
                    <a:gd name="connsiteX5" fmla="*/ 257175 w 352425"/>
                    <a:gd name="connsiteY5" fmla="*/ 180975 h 252413"/>
                    <a:gd name="connsiteX6" fmla="*/ 276225 w 352425"/>
                    <a:gd name="connsiteY6" fmla="*/ 214313 h 252413"/>
                    <a:gd name="connsiteX7" fmla="*/ 295275 w 352425"/>
                    <a:gd name="connsiteY7" fmla="*/ 252413 h 252413"/>
                    <a:gd name="connsiteX8" fmla="*/ 295275 w 352425"/>
                    <a:gd name="connsiteY8" fmla="*/ 252413 h 252413"/>
                    <a:gd name="connsiteX9" fmla="*/ 352425 w 352425"/>
                    <a:gd name="connsiteY9" fmla="*/ 104775 h 252413"/>
                    <a:gd name="connsiteX10" fmla="*/ 276225 w 352425"/>
                    <a:gd name="connsiteY10" fmla="*/ 38100 h 252413"/>
                    <a:gd name="connsiteX11" fmla="*/ 195263 w 352425"/>
                    <a:gd name="connsiteY11" fmla="*/ 0 h 252413"/>
                    <a:gd name="connsiteX12" fmla="*/ 100013 w 352425"/>
                    <a:gd name="connsiteY12" fmla="*/ 0 h 252413"/>
                    <a:gd name="connsiteX13" fmla="*/ 0 w 352425"/>
                    <a:gd name="connsiteY13" fmla="*/ 42863 h 252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2425" h="252413">
                      <a:moveTo>
                        <a:pt x="0" y="42863"/>
                      </a:moveTo>
                      <a:lnTo>
                        <a:pt x="42863" y="142875"/>
                      </a:lnTo>
                      <a:lnTo>
                        <a:pt x="109538" y="128588"/>
                      </a:lnTo>
                      <a:lnTo>
                        <a:pt x="166688" y="142875"/>
                      </a:lnTo>
                      <a:lnTo>
                        <a:pt x="223838" y="152400"/>
                      </a:lnTo>
                      <a:lnTo>
                        <a:pt x="257175" y="180975"/>
                      </a:lnTo>
                      <a:lnTo>
                        <a:pt x="276225" y="214313"/>
                      </a:lnTo>
                      <a:lnTo>
                        <a:pt x="295275" y="252413"/>
                      </a:lnTo>
                      <a:lnTo>
                        <a:pt x="295275" y="252413"/>
                      </a:lnTo>
                      <a:lnTo>
                        <a:pt x="352425" y="104775"/>
                      </a:lnTo>
                      <a:lnTo>
                        <a:pt x="276225" y="38100"/>
                      </a:lnTo>
                      <a:lnTo>
                        <a:pt x="195263" y="0"/>
                      </a:lnTo>
                      <a:lnTo>
                        <a:pt x="100013" y="0"/>
                      </a:lnTo>
                      <a:lnTo>
                        <a:pt x="0" y="4286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>
                  <a:off x="4662488" y="1681204"/>
                  <a:ext cx="266700" cy="204816"/>
                </a:xfrm>
                <a:custGeom>
                  <a:avLst/>
                  <a:gdLst>
                    <a:gd name="connsiteX0" fmla="*/ 0 w 266700"/>
                    <a:gd name="connsiteY0" fmla="*/ 147637 h 204787"/>
                    <a:gd name="connsiteX1" fmla="*/ 57150 w 266700"/>
                    <a:gd name="connsiteY1" fmla="*/ 4762 h 204787"/>
                    <a:gd name="connsiteX2" fmla="*/ 138112 w 266700"/>
                    <a:gd name="connsiteY2" fmla="*/ 0 h 204787"/>
                    <a:gd name="connsiteX3" fmla="*/ 176212 w 266700"/>
                    <a:gd name="connsiteY3" fmla="*/ 19050 h 204787"/>
                    <a:gd name="connsiteX4" fmla="*/ 238125 w 266700"/>
                    <a:gd name="connsiteY4" fmla="*/ 57150 h 204787"/>
                    <a:gd name="connsiteX5" fmla="*/ 261937 w 266700"/>
                    <a:gd name="connsiteY5" fmla="*/ 95250 h 204787"/>
                    <a:gd name="connsiteX6" fmla="*/ 266700 w 266700"/>
                    <a:gd name="connsiteY6" fmla="*/ 95250 h 204787"/>
                    <a:gd name="connsiteX7" fmla="*/ 204787 w 266700"/>
                    <a:gd name="connsiteY7" fmla="*/ 204787 h 204787"/>
                    <a:gd name="connsiteX8" fmla="*/ 157162 w 266700"/>
                    <a:gd name="connsiteY8" fmla="*/ 171450 h 204787"/>
                    <a:gd name="connsiteX9" fmla="*/ 147637 w 266700"/>
                    <a:gd name="connsiteY9" fmla="*/ 152400 h 204787"/>
                    <a:gd name="connsiteX10" fmla="*/ 119062 w 266700"/>
                    <a:gd name="connsiteY10" fmla="*/ 147637 h 204787"/>
                    <a:gd name="connsiteX11" fmla="*/ 90487 w 266700"/>
                    <a:gd name="connsiteY11" fmla="*/ 138112 h 204787"/>
                    <a:gd name="connsiteX12" fmla="*/ 76200 w 266700"/>
                    <a:gd name="connsiteY12" fmla="*/ 138112 h 204787"/>
                    <a:gd name="connsiteX13" fmla="*/ 0 w 266700"/>
                    <a:gd name="connsiteY13" fmla="*/ 147637 h 204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6700" h="204787">
                      <a:moveTo>
                        <a:pt x="0" y="147637"/>
                      </a:moveTo>
                      <a:lnTo>
                        <a:pt x="57150" y="4762"/>
                      </a:lnTo>
                      <a:lnTo>
                        <a:pt x="138112" y="0"/>
                      </a:lnTo>
                      <a:lnTo>
                        <a:pt x="176212" y="19050"/>
                      </a:lnTo>
                      <a:lnTo>
                        <a:pt x="238125" y="57150"/>
                      </a:lnTo>
                      <a:lnTo>
                        <a:pt x="261937" y="95250"/>
                      </a:lnTo>
                      <a:lnTo>
                        <a:pt x="266700" y="95250"/>
                      </a:lnTo>
                      <a:lnTo>
                        <a:pt x="204787" y="204787"/>
                      </a:lnTo>
                      <a:lnTo>
                        <a:pt x="157162" y="171450"/>
                      </a:lnTo>
                      <a:lnTo>
                        <a:pt x="147637" y="152400"/>
                      </a:lnTo>
                      <a:lnTo>
                        <a:pt x="119062" y="147637"/>
                      </a:lnTo>
                      <a:lnTo>
                        <a:pt x="90487" y="138112"/>
                      </a:lnTo>
                      <a:lnTo>
                        <a:pt x="76200" y="138112"/>
                      </a:lnTo>
                      <a:lnTo>
                        <a:pt x="0" y="1476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4872038" y="1766941"/>
                  <a:ext cx="414337" cy="323894"/>
                </a:xfrm>
                <a:custGeom>
                  <a:avLst/>
                  <a:gdLst>
                    <a:gd name="connsiteX0" fmla="*/ 0 w 414337"/>
                    <a:gd name="connsiteY0" fmla="*/ 114300 h 323850"/>
                    <a:gd name="connsiteX1" fmla="*/ 61912 w 414337"/>
                    <a:gd name="connsiteY1" fmla="*/ 4762 h 323850"/>
                    <a:gd name="connsiteX2" fmla="*/ 123825 w 414337"/>
                    <a:gd name="connsiteY2" fmla="*/ 0 h 323850"/>
                    <a:gd name="connsiteX3" fmla="*/ 180975 w 414337"/>
                    <a:gd name="connsiteY3" fmla="*/ 28575 h 323850"/>
                    <a:gd name="connsiteX4" fmla="*/ 238125 w 414337"/>
                    <a:gd name="connsiteY4" fmla="*/ 47625 h 323850"/>
                    <a:gd name="connsiteX5" fmla="*/ 280987 w 414337"/>
                    <a:gd name="connsiteY5" fmla="*/ 71437 h 323850"/>
                    <a:gd name="connsiteX6" fmla="*/ 333375 w 414337"/>
                    <a:gd name="connsiteY6" fmla="*/ 133350 h 323850"/>
                    <a:gd name="connsiteX7" fmla="*/ 309562 w 414337"/>
                    <a:gd name="connsiteY7" fmla="*/ 95250 h 323850"/>
                    <a:gd name="connsiteX8" fmla="*/ 376237 w 414337"/>
                    <a:gd name="connsiteY8" fmla="*/ 128587 h 323850"/>
                    <a:gd name="connsiteX9" fmla="*/ 400050 w 414337"/>
                    <a:gd name="connsiteY9" fmla="*/ 176212 h 323850"/>
                    <a:gd name="connsiteX10" fmla="*/ 414337 w 414337"/>
                    <a:gd name="connsiteY10" fmla="*/ 242887 h 323850"/>
                    <a:gd name="connsiteX11" fmla="*/ 290512 w 414337"/>
                    <a:gd name="connsiteY11" fmla="*/ 323850 h 323850"/>
                    <a:gd name="connsiteX12" fmla="*/ 295275 w 414337"/>
                    <a:gd name="connsiteY12" fmla="*/ 271462 h 323850"/>
                    <a:gd name="connsiteX13" fmla="*/ 252412 w 414337"/>
                    <a:gd name="connsiteY13" fmla="*/ 223837 h 323850"/>
                    <a:gd name="connsiteX14" fmla="*/ 223837 w 414337"/>
                    <a:gd name="connsiteY14" fmla="*/ 209550 h 323850"/>
                    <a:gd name="connsiteX15" fmla="*/ 204787 w 414337"/>
                    <a:gd name="connsiteY15" fmla="*/ 190500 h 323850"/>
                    <a:gd name="connsiteX16" fmla="*/ 166687 w 414337"/>
                    <a:gd name="connsiteY16" fmla="*/ 185737 h 323850"/>
                    <a:gd name="connsiteX17" fmla="*/ 157162 w 414337"/>
                    <a:gd name="connsiteY17" fmla="*/ 171450 h 323850"/>
                    <a:gd name="connsiteX18" fmla="*/ 128587 w 414337"/>
                    <a:gd name="connsiteY18" fmla="*/ 157162 h 323850"/>
                    <a:gd name="connsiteX19" fmla="*/ 90487 w 414337"/>
                    <a:gd name="connsiteY19" fmla="*/ 142875 h 323850"/>
                    <a:gd name="connsiteX20" fmla="*/ 76200 w 414337"/>
                    <a:gd name="connsiteY20" fmla="*/ 138112 h 323850"/>
                    <a:gd name="connsiteX21" fmla="*/ 0 w 414337"/>
                    <a:gd name="connsiteY21" fmla="*/ 114300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14337" h="323850">
                      <a:moveTo>
                        <a:pt x="0" y="114300"/>
                      </a:moveTo>
                      <a:lnTo>
                        <a:pt x="61912" y="4762"/>
                      </a:lnTo>
                      <a:lnTo>
                        <a:pt x="123825" y="0"/>
                      </a:lnTo>
                      <a:lnTo>
                        <a:pt x="180975" y="28575"/>
                      </a:lnTo>
                      <a:lnTo>
                        <a:pt x="238125" y="47625"/>
                      </a:lnTo>
                      <a:lnTo>
                        <a:pt x="280987" y="71437"/>
                      </a:lnTo>
                      <a:lnTo>
                        <a:pt x="333375" y="133350"/>
                      </a:lnTo>
                      <a:lnTo>
                        <a:pt x="309562" y="95250"/>
                      </a:lnTo>
                      <a:lnTo>
                        <a:pt x="376237" y="128587"/>
                      </a:lnTo>
                      <a:lnTo>
                        <a:pt x="400050" y="176212"/>
                      </a:lnTo>
                      <a:lnTo>
                        <a:pt x="414337" y="242887"/>
                      </a:lnTo>
                      <a:lnTo>
                        <a:pt x="290512" y="323850"/>
                      </a:lnTo>
                      <a:lnTo>
                        <a:pt x="295275" y="271462"/>
                      </a:lnTo>
                      <a:lnTo>
                        <a:pt x="252412" y="223837"/>
                      </a:lnTo>
                      <a:lnTo>
                        <a:pt x="223837" y="209550"/>
                      </a:lnTo>
                      <a:lnTo>
                        <a:pt x="204787" y="190500"/>
                      </a:lnTo>
                      <a:lnTo>
                        <a:pt x="166687" y="185737"/>
                      </a:lnTo>
                      <a:lnTo>
                        <a:pt x="157162" y="171450"/>
                      </a:lnTo>
                      <a:lnTo>
                        <a:pt x="128587" y="157162"/>
                      </a:lnTo>
                      <a:lnTo>
                        <a:pt x="90487" y="142875"/>
                      </a:lnTo>
                      <a:lnTo>
                        <a:pt x="76200" y="138112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4814888" y="2005098"/>
                  <a:ext cx="685800" cy="652552"/>
                </a:xfrm>
                <a:custGeom>
                  <a:avLst/>
                  <a:gdLst>
                    <a:gd name="connsiteX0" fmla="*/ 371475 w 685800"/>
                    <a:gd name="connsiteY0" fmla="*/ 85725 h 652462"/>
                    <a:gd name="connsiteX1" fmla="*/ 371475 w 685800"/>
                    <a:gd name="connsiteY1" fmla="*/ 85725 h 652462"/>
                    <a:gd name="connsiteX2" fmla="*/ 500062 w 685800"/>
                    <a:gd name="connsiteY2" fmla="*/ 0 h 652462"/>
                    <a:gd name="connsiteX3" fmla="*/ 542925 w 685800"/>
                    <a:gd name="connsiteY3" fmla="*/ 42862 h 652462"/>
                    <a:gd name="connsiteX4" fmla="*/ 595312 w 685800"/>
                    <a:gd name="connsiteY4" fmla="*/ 104775 h 652462"/>
                    <a:gd name="connsiteX5" fmla="*/ 642937 w 685800"/>
                    <a:gd name="connsiteY5" fmla="*/ 157162 h 652462"/>
                    <a:gd name="connsiteX6" fmla="*/ 676275 w 685800"/>
                    <a:gd name="connsiteY6" fmla="*/ 261937 h 652462"/>
                    <a:gd name="connsiteX7" fmla="*/ 685800 w 685800"/>
                    <a:gd name="connsiteY7" fmla="*/ 319087 h 652462"/>
                    <a:gd name="connsiteX8" fmla="*/ 642937 w 685800"/>
                    <a:gd name="connsiteY8" fmla="*/ 423862 h 652462"/>
                    <a:gd name="connsiteX9" fmla="*/ 585787 w 685800"/>
                    <a:gd name="connsiteY9" fmla="*/ 504825 h 652462"/>
                    <a:gd name="connsiteX10" fmla="*/ 523875 w 685800"/>
                    <a:gd name="connsiteY10" fmla="*/ 557212 h 652462"/>
                    <a:gd name="connsiteX11" fmla="*/ 395287 w 685800"/>
                    <a:gd name="connsiteY11" fmla="*/ 623887 h 652462"/>
                    <a:gd name="connsiteX12" fmla="*/ 309562 w 685800"/>
                    <a:gd name="connsiteY12" fmla="*/ 652462 h 652462"/>
                    <a:gd name="connsiteX13" fmla="*/ 180975 w 685800"/>
                    <a:gd name="connsiteY13" fmla="*/ 614362 h 652462"/>
                    <a:gd name="connsiteX14" fmla="*/ 109537 w 685800"/>
                    <a:gd name="connsiteY14" fmla="*/ 557212 h 652462"/>
                    <a:gd name="connsiteX15" fmla="*/ 33337 w 685800"/>
                    <a:gd name="connsiteY15" fmla="*/ 452437 h 652462"/>
                    <a:gd name="connsiteX16" fmla="*/ 9525 w 685800"/>
                    <a:gd name="connsiteY16" fmla="*/ 385762 h 652462"/>
                    <a:gd name="connsiteX17" fmla="*/ 0 w 685800"/>
                    <a:gd name="connsiteY17" fmla="*/ 300037 h 652462"/>
                    <a:gd name="connsiteX18" fmla="*/ 123825 w 685800"/>
                    <a:gd name="connsiteY18" fmla="*/ 209550 h 652462"/>
                    <a:gd name="connsiteX19" fmla="*/ 119062 w 685800"/>
                    <a:gd name="connsiteY19" fmla="*/ 257175 h 652462"/>
                    <a:gd name="connsiteX20" fmla="*/ 119062 w 685800"/>
                    <a:gd name="connsiteY20" fmla="*/ 261937 h 652462"/>
                    <a:gd name="connsiteX21" fmla="*/ 138112 w 685800"/>
                    <a:gd name="connsiteY21" fmla="*/ 323850 h 652462"/>
                    <a:gd name="connsiteX22" fmla="*/ 157162 w 685800"/>
                    <a:gd name="connsiteY22" fmla="*/ 352425 h 652462"/>
                    <a:gd name="connsiteX23" fmla="*/ 157162 w 685800"/>
                    <a:gd name="connsiteY23" fmla="*/ 352425 h 652462"/>
                    <a:gd name="connsiteX24" fmla="*/ 157162 w 685800"/>
                    <a:gd name="connsiteY24" fmla="*/ 409575 h 652462"/>
                    <a:gd name="connsiteX25" fmla="*/ 161925 w 685800"/>
                    <a:gd name="connsiteY25" fmla="*/ 376237 h 652462"/>
                    <a:gd name="connsiteX26" fmla="*/ 185737 w 685800"/>
                    <a:gd name="connsiteY26" fmla="*/ 442912 h 652462"/>
                    <a:gd name="connsiteX27" fmla="*/ 228600 w 685800"/>
                    <a:gd name="connsiteY27" fmla="*/ 481012 h 652462"/>
                    <a:gd name="connsiteX28" fmla="*/ 295275 w 685800"/>
                    <a:gd name="connsiteY28" fmla="*/ 500062 h 652462"/>
                    <a:gd name="connsiteX29" fmla="*/ 314325 w 685800"/>
                    <a:gd name="connsiteY29" fmla="*/ 504825 h 652462"/>
                    <a:gd name="connsiteX30" fmla="*/ 361950 w 685800"/>
                    <a:gd name="connsiteY30" fmla="*/ 495300 h 652462"/>
                    <a:gd name="connsiteX31" fmla="*/ 400050 w 685800"/>
                    <a:gd name="connsiteY31" fmla="*/ 466725 h 652462"/>
                    <a:gd name="connsiteX32" fmla="*/ 423862 w 685800"/>
                    <a:gd name="connsiteY32" fmla="*/ 447675 h 652462"/>
                    <a:gd name="connsiteX33" fmla="*/ 433387 w 685800"/>
                    <a:gd name="connsiteY33" fmla="*/ 428625 h 652462"/>
                    <a:gd name="connsiteX34" fmla="*/ 466725 w 685800"/>
                    <a:gd name="connsiteY34" fmla="*/ 414337 h 652462"/>
                    <a:gd name="connsiteX35" fmla="*/ 490537 w 685800"/>
                    <a:gd name="connsiteY35" fmla="*/ 390525 h 652462"/>
                    <a:gd name="connsiteX36" fmla="*/ 519112 w 685800"/>
                    <a:gd name="connsiteY36" fmla="*/ 357187 h 652462"/>
                    <a:gd name="connsiteX37" fmla="*/ 538162 w 685800"/>
                    <a:gd name="connsiteY37" fmla="*/ 333375 h 652462"/>
                    <a:gd name="connsiteX38" fmla="*/ 542925 w 685800"/>
                    <a:gd name="connsiteY38" fmla="*/ 304800 h 652462"/>
                    <a:gd name="connsiteX39" fmla="*/ 538162 w 685800"/>
                    <a:gd name="connsiteY39" fmla="*/ 271462 h 652462"/>
                    <a:gd name="connsiteX40" fmla="*/ 519112 w 685800"/>
                    <a:gd name="connsiteY40" fmla="*/ 219075 h 652462"/>
                    <a:gd name="connsiteX41" fmla="*/ 500062 w 685800"/>
                    <a:gd name="connsiteY41" fmla="*/ 185737 h 652462"/>
                    <a:gd name="connsiteX42" fmla="*/ 466725 w 685800"/>
                    <a:gd name="connsiteY42" fmla="*/ 157162 h 652462"/>
                    <a:gd name="connsiteX43" fmla="*/ 438150 w 685800"/>
                    <a:gd name="connsiteY43" fmla="*/ 128587 h 652462"/>
                    <a:gd name="connsiteX44" fmla="*/ 371475 w 685800"/>
                    <a:gd name="connsiteY44" fmla="*/ 85725 h 652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685800" h="652462">
                      <a:moveTo>
                        <a:pt x="371475" y="85725"/>
                      </a:moveTo>
                      <a:lnTo>
                        <a:pt x="371475" y="85725"/>
                      </a:lnTo>
                      <a:lnTo>
                        <a:pt x="500062" y="0"/>
                      </a:lnTo>
                      <a:lnTo>
                        <a:pt x="542925" y="42862"/>
                      </a:lnTo>
                      <a:lnTo>
                        <a:pt x="595312" y="104775"/>
                      </a:lnTo>
                      <a:lnTo>
                        <a:pt x="642937" y="157162"/>
                      </a:lnTo>
                      <a:lnTo>
                        <a:pt x="676275" y="261937"/>
                      </a:lnTo>
                      <a:lnTo>
                        <a:pt x="685800" y="319087"/>
                      </a:lnTo>
                      <a:lnTo>
                        <a:pt x="642937" y="423862"/>
                      </a:lnTo>
                      <a:lnTo>
                        <a:pt x="585787" y="504825"/>
                      </a:lnTo>
                      <a:lnTo>
                        <a:pt x="523875" y="557212"/>
                      </a:lnTo>
                      <a:lnTo>
                        <a:pt x="395287" y="623887"/>
                      </a:lnTo>
                      <a:lnTo>
                        <a:pt x="309562" y="652462"/>
                      </a:lnTo>
                      <a:lnTo>
                        <a:pt x="180975" y="614362"/>
                      </a:lnTo>
                      <a:lnTo>
                        <a:pt x="109537" y="557212"/>
                      </a:lnTo>
                      <a:lnTo>
                        <a:pt x="33337" y="452437"/>
                      </a:lnTo>
                      <a:lnTo>
                        <a:pt x="9525" y="385762"/>
                      </a:lnTo>
                      <a:lnTo>
                        <a:pt x="0" y="300037"/>
                      </a:lnTo>
                      <a:lnTo>
                        <a:pt x="123825" y="209550"/>
                      </a:lnTo>
                      <a:lnTo>
                        <a:pt x="119062" y="257175"/>
                      </a:lnTo>
                      <a:lnTo>
                        <a:pt x="119062" y="261937"/>
                      </a:lnTo>
                      <a:lnTo>
                        <a:pt x="138112" y="323850"/>
                      </a:lnTo>
                      <a:lnTo>
                        <a:pt x="157162" y="352425"/>
                      </a:lnTo>
                      <a:lnTo>
                        <a:pt x="157162" y="352425"/>
                      </a:lnTo>
                      <a:lnTo>
                        <a:pt x="157162" y="409575"/>
                      </a:lnTo>
                      <a:lnTo>
                        <a:pt x="161925" y="376237"/>
                      </a:lnTo>
                      <a:lnTo>
                        <a:pt x="185737" y="442912"/>
                      </a:lnTo>
                      <a:lnTo>
                        <a:pt x="228600" y="481012"/>
                      </a:lnTo>
                      <a:lnTo>
                        <a:pt x="295275" y="500062"/>
                      </a:lnTo>
                      <a:lnTo>
                        <a:pt x="314325" y="504825"/>
                      </a:lnTo>
                      <a:lnTo>
                        <a:pt x="361950" y="495300"/>
                      </a:lnTo>
                      <a:lnTo>
                        <a:pt x="400050" y="466725"/>
                      </a:lnTo>
                      <a:lnTo>
                        <a:pt x="423862" y="447675"/>
                      </a:lnTo>
                      <a:lnTo>
                        <a:pt x="433387" y="428625"/>
                      </a:lnTo>
                      <a:lnTo>
                        <a:pt x="466725" y="414337"/>
                      </a:lnTo>
                      <a:lnTo>
                        <a:pt x="490537" y="390525"/>
                      </a:lnTo>
                      <a:lnTo>
                        <a:pt x="519112" y="357187"/>
                      </a:lnTo>
                      <a:lnTo>
                        <a:pt x="538162" y="333375"/>
                      </a:lnTo>
                      <a:lnTo>
                        <a:pt x="542925" y="304800"/>
                      </a:lnTo>
                      <a:lnTo>
                        <a:pt x="538162" y="271462"/>
                      </a:lnTo>
                      <a:lnTo>
                        <a:pt x="519112" y="219075"/>
                      </a:lnTo>
                      <a:lnTo>
                        <a:pt x="500062" y="185737"/>
                      </a:lnTo>
                      <a:lnTo>
                        <a:pt x="466725" y="157162"/>
                      </a:lnTo>
                      <a:lnTo>
                        <a:pt x="438150" y="128587"/>
                      </a:lnTo>
                      <a:lnTo>
                        <a:pt x="371475" y="857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4505325" y="1990810"/>
                  <a:ext cx="438150" cy="328657"/>
                </a:xfrm>
                <a:custGeom>
                  <a:avLst/>
                  <a:gdLst>
                    <a:gd name="connsiteX0" fmla="*/ 285750 w 438150"/>
                    <a:gd name="connsiteY0" fmla="*/ 328613 h 328613"/>
                    <a:gd name="connsiteX1" fmla="*/ 285750 w 438150"/>
                    <a:gd name="connsiteY1" fmla="*/ 328613 h 328613"/>
                    <a:gd name="connsiteX2" fmla="*/ 361950 w 438150"/>
                    <a:gd name="connsiteY2" fmla="*/ 295275 h 328613"/>
                    <a:gd name="connsiteX3" fmla="*/ 376238 w 438150"/>
                    <a:gd name="connsiteY3" fmla="*/ 266700 h 328613"/>
                    <a:gd name="connsiteX4" fmla="*/ 390525 w 438150"/>
                    <a:gd name="connsiteY4" fmla="*/ 257175 h 328613"/>
                    <a:gd name="connsiteX5" fmla="*/ 409575 w 438150"/>
                    <a:gd name="connsiteY5" fmla="*/ 233363 h 328613"/>
                    <a:gd name="connsiteX6" fmla="*/ 419100 w 438150"/>
                    <a:gd name="connsiteY6" fmla="*/ 219075 h 328613"/>
                    <a:gd name="connsiteX7" fmla="*/ 433388 w 438150"/>
                    <a:gd name="connsiteY7" fmla="*/ 209550 h 328613"/>
                    <a:gd name="connsiteX8" fmla="*/ 438150 w 438150"/>
                    <a:gd name="connsiteY8" fmla="*/ 204788 h 328613"/>
                    <a:gd name="connsiteX9" fmla="*/ 400050 w 438150"/>
                    <a:gd name="connsiteY9" fmla="*/ 223838 h 328613"/>
                    <a:gd name="connsiteX10" fmla="*/ 366713 w 438150"/>
                    <a:gd name="connsiteY10" fmla="*/ 209550 h 328613"/>
                    <a:gd name="connsiteX11" fmla="*/ 314325 w 438150"/>
                    <a:gd name="connsiteY11" fmla="*/ 190500 h 328613"/>
                    <a:gd name="connsiteX12" fmla="*/ 295275 w 438150"/>
                    <a:gd name="connsiteY12" fmla="*/ 166688 h 328613"/>
                    <a:gd name="connsiteX13" fmla="*/ 285750 w 438150"/>
                    <a:gd name="connsiteY13" fmla="*/ 133350 h 328613"/>
                    <a:gd name="connsiteX14" fmla="*/ 266700 w 438150"/>
                    <a:gd name="connsiteY14" fmla="*/ 128588 h 328613"/>
                    <a:gd name="connsiteX15" fmla="*/ 219075 w 438150"/>
                    <a:gd name="connsiteY15" fmla="*/ 123825 h 328613"/>
                    <a:gd name="connsiteX16" fmla="*/ 157163 w 438150"/>
                    <a:gd name="connsiteY16" fmla="*/ 114300 h 328613"/>
                    <a:gd name="connsiteX17" fmla="*/ 138113 w 438150"/>
                    <a:gd name="connsiteY17" fmla="*/ 80963 h 328613"/>
                    <a:gd name="connsiteX18" fmla="*/ 114300 w 438150"/>
                    <a:gd name="connsiteY18" fmla="*/ 66675 h 328613"/>
                    <a:gd name="connsiteX19" fmla="*/ 95250 w 438150"/>
                    <a:gd name="connsiteY19" fmla="*/ 23813 h 328613"/>
                    <a:gd name="connsiteX20" fmla="*/ 76200 w 438150"/>
                    <a:gd name="connsiteY20" fmla="*/ 0 h 328613"/>
                    <a:gd name="connsiteX21" fmla="*/ 0 w 438150"/>
                    <a:gd name="connsiteY21" fmla="*/ 147638 h 328613"/>
                    <a:gd name="connsiteX22" fmla="*/ 38100 w 438150"/>
                    <a:gd name="connsiteY22" fmla="*/ 195263 h 328613"/>
                    <a:gd name="connsiteX23" fmla="*/ 119063 w 438150"/>
                    <a:gd name="connsiteY23" fmla="*/ 242888 h 328613"/>
                    <a:gd name="connsiteX24" fmla="*/ 180975 w 438150"/>
                    <a:gd name="connsiteY24" fmla="*/ 261938 h 328613"/>
                    <a:gd name="connsiteX25" fmla="*/ 195263 w 438150"/>
                    <a:gd name="connsiteY25" fmla="*/ 261938 h 328613"/>
                    <a:gd name="connsiteX26" fmla="*/ 285750 w 438150"/>
                    <a:gd name="connsiteY26" fmla="*/ 328613 h 328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38150" h="328613">
                      <a:moveTo>
                        <a:pt x="285750" y="328613"/>
                      </a:moveTo>
                      <a:lnTo>
                        <a:pt x="285750" y="328613"/>
                      </a:lnTo>
                      <a:cubicBezTo>
                        <a:pt x="311150" y="317500"/>
                        <a:pt x="337714" y="308739"/>
                        <a:pt x="361950" y="295275"/>
                      </a:cubicBezTo>
                      <a:cubicBezTo>
                        <a:pt x="376402" y="287246"/>
                        <a:pt x="367786" y="277265"/>
                        <a:pt x="376238" y="266700"/>
                      </a:cubicBezTo>
                      <a:cubicBezTo>
                        <a:pt x="379814" y="262231"/>
                        <a:pt x="385763" y="260350"/>
                        <a:pt x="390525" y="257175"/>
                      </a:cubicBezTo>
                      <a:cubicBezTo>
                        <a:pt x="399798" y="229360"/>
                        <a:pt x="388033" y="254906"/>
                        <a:pt x="409575" y="233363"/>
                      </a:cubicBezTo>
                      <a:cubicBezTo>
                        <a:pt x="413622" y="229315"/>
                        <a:pt x="415053" y="223122"/>
                        <a:pt x="419100" y="219075"/>
                      </a:cubicBezTo>
                      <a:cubicBezTo>
                        <a:pt x="423147" y="215028"/>
                        <a:pt x="428809" y="212984"/>
                        <a:pt x="433388" y="209550"/>
                      </a:cubicBezTo>
                      <a:cubicBezTo>
                        <a:pt x="435184" y="208203"/>
                        <a:pt x="436563" y="206375"/>
                        <a:pt x="438150" y="204788"/>
                      </a:cubicBezTo>
                      <a:lnTo>
                        <a:pt x="400050" y="223838"/>
                      </a:lnTo>
                      <a:lnTo>
                        <a:pt x="366713" y="209550"/>
                      </a:lnTo>
                      <a:lnTo>
                        <a:pt x="314325" y="190500"/>
                      </a:lnTo>
                      <a:lnTo>
                        <a:pt x="295275" y="166688"/>
                      </a:lnTo>
                      <a:lnTo>
                        <a:pt x="285750" y="133350"/>
                      </a:lnTo>
                      <a:lnTo>
                        <a:pt x="266700" y="128588"/>
                      </a:lnTo>
                      <a:lnTo>
                        <a:pt x="219075" y="123825"/>
                      </a:lnTo>
                      <a:lnTo>
                        <a:pt x="157163" y="114300"/>
                      </a:lnTo>
                      <a:lnTo>
                        <a:pt x="138113" y="80963"/>
                      </a:lnTo>
                      <a:lnTo>
                        <a:pt x="114300" y="66675"/>
                      </a:lnTo>
                      <a:lnTo>
                        <a:pt x="95250" y="23813"/>
                      </a:lnTo>
                      <a:lnTo>
                        <a:pt x="76200" y="0"/>
                      </a:lnTo>
                      <a:lnTo>
                        <a:pt x="0" y="147638"/>
                      </a:lnTo>
                      <a:lnTo>
                        <a:pt x="38100" y="195263"/>
                      </a:lnTo>
                      <a:lnTo>
                        <a:pt x="119063" y="242888"/>
                      </a:lnTo>
                      <a:lnTo>
                        <a:pt x="180975" y="261938"/>
                      </a:lnTo>
                      <a:lnTo>
                        <a:pt x="195263" y="261938"/>
                      </a:lnTo>
                      <a:lnTo>
                        <a:pt x="285750" y="32861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>
                  <a:off x="4119563" y="1933652"/>
                  <a:ext cx="452437" cy="223868"/>
                </a:xfrm>
                <a:custGeom>
                  <a:avLst/>
                  <a:gdLst>
                    <a:gd name="connsiteX0" fmla="*/ 361950 w 452437"/>
                    <a:gd name="connsiteY0" fmla="*/ 209550 h 223838"/>
                    <a:gd name="connsiteX1" fmla="*/ 452437 w 452437"/>
                    <a:gd name="connsiteY1" fmla="*/ 52388 h 223838"/>
                    <a:gd name="connsiteX2" fmla="*/ 395287 w 452437"/>
                    <a:gd name="connsiteY2" fmla="*/ 57150 h 223838"/>
                    <a:gd name="connsiteX3" fmla="*/ 357187 w 452437"/>
                    <a:gd name="connsiteY3" fmla="*/ 61913 h 223838"/>
                    <a:gd name="connsiteX4" fmla="*/ 328612 w 452437"/>
                    <a:gd name="connsiteY4" fmla="*/ 52388 h 223838"/>
                    <a:gd name="connsiteX5" fmla="*/ 290512 w 452437"/>
                    <a:gd name="connsiteY5" fmla="*/ 66675 h 223838"/>
                    <a:gd name="connsiteX6" fmla="*/ 257175 w 452437"/>
                    <a:gd name="connsiteY6" fmla="*/ 80963 h 223838"/>
                    <a:gd name="connsiteX7" fmla="*/ 209550 w 452437"/>
                    <a:gd name="connsiteY7" fmla="*/ 66675 h 223838"/>
                    <a:gd name="connsiteX8" fmla="*/ 180975 w 452437"/>
                    <a:gd name="connsiteY8" fmla="*/ 42863 h 223838"/>
                    <a:gd name="connsiteX9" fmla="*/ 157162 w 452437"/>
                    <a:gd name="connsiteY9" fmla="*/ 33338 h 223838"/>
                    <a:gd name="connsiteX10" fmla="*/ 142875 w 452437"/>
                    <a:gd name="connsiteY10" fmla="*/ 9525 h 223838"/>
                    <a:gd name="connsiteX11" fmla="*/ 138112 w 452437"/>
                    <a:gd name="connsiteY11" fmla="*/ 0 h 223838"/>
                    <a:gd name="connsiteX12" fmla="*/ 19050 w 452437"/>
                    <a:gd name="connsiteY12" fmla="*/ 42863 h 223838"/>
                    <a:gd name="connsiteX13" fmla="*/ 0 w 452437"/>
                    <a:gd name="connsiteY13" fmla="*/ 52388 h 223838"/>
                    <a:gd name="connsiteX14" fmla="*/ 76200 w 452437"/>
                    <a:gd name="connsiteY14" fmla="*/ 157163 h 223838"/>
                    <a:gd name="connsiteX15" fmla="*/ 161925 w 452437"/>
                    <a:gd name="connsiteY15" fmla="*/ 200025 h 223838"/>
                    <a:gd name="connsiteX16" fmla="*/ 223837 w 452437"/>
                    <a:gd name="connsiteY16" fmla="*/ 219075 h 223838"/>
                    <a:gd name="connsiteX17" fmla="*/ 290512 w 452437"/>
                    <a:gd name="connsiteY17" fmla="*/ 223838 h 223838"/>
                    <a:gd name="connsiteX18" fmla="*/ 361950 w 452437"/>
                    <a:gd name="connsiteY18" fmla="*/ 209550 h 223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2437" h="223838">
                      <a:moveTo>
                        <a:pt x="361950" y="209550"/>
                      </a:moveTo>
                      <a:lnTo>
                        <a:pt x="452437" y="52388"/>
                      </a:lnTo>
                      <a:lnTo>
                        <a:pt x="395287" y="57150"/>
                      </a:lnTo>
                      <a:lnTo>
                        <a:pt x="357187" y="61913"/>
                      </a:lnTo>
                      <a:lnTo>
                        <a:pt x="328612" y="52388"/>
                      </a:lnTo>
                      <a:lnTo>
                        <a:pt x="290512" y="66675"/>
                      </a:lnTo>
                      <a:lnTo>
                        <a:pt x="257175" y="80963"/>
                      </a:lnTo>
                      <a:lnTo>
                        <a:pt x="209550" y="66675"/>
                      </a:lnTo>
                      <a:lnTo>
                        <a:pt x="180975" y="42863"/>
                      </a:lnTo>
                      <a:lnTo>
                        <a:pt x="157162" y="33338"/>
                      </a:lnTo>
                      <a:lnTo>
                        <a:pt x="142875" y="9525"/>
                      </a:lnTo>
                      <a:lnTo>
                        <a:pt x="138112" y="0"/>
                      </a:lnTo>
                      <a:lnTo>
                        <a:pt x="19050" y="42863"/>
                      </a:lnTo>
                      <a:lnTo>
                        <a:pt x="0" y="52388"/>
                      </a:lnTo>
                      <a:lnTo>
                        <a:pt x="76200" y="157163"/>
                      </a:lnTo>
                      <a:lnTo>
                        <a:pt x="161925" y="200025"/>
                      </a:lnTo>
                      <a:lnTo>
                        <a:pt x="223837" y="219075"/>
                      </a:lnTo>
                      <a:lnTo>
                        <a:pt x="290512" y="223838"/>
                      </a:lnTo>
                      <a:lnTo>
                        <a:pt x="361950" y="2095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5095875" y="2233730"/>
                  <a:ext cx="85725" cy="100027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4273550" y="1439871"/>
                  <a:ext cx="1466850" cy="1474989"/>
                </a:xfrm>
                <a:custGeom>
                  <a:avLst/>
                  <a:gdLst>
                    <a:gd name="connsiteX0" fmla="*/ 99588 w 1466661"/>
                    <a:gd name="connsiteY0" fmla="*/ 226337 h 1475715"/>
                    <a:gd name="connsiteX1" fmla="*/ 307817 w 1466661"/>
                    <a:gd name="connsiteY1" fmla="*/ 226337 h 1475715"/>
                    <a:gd name="connsiteX2" fmla="*/ 506994 w 1466661"/>
                    <a:gd name="connsiteY2" fmla="*/ 325925 h 1475715"/>
                    <a:gd name="connsiteX3" fmla="*/ 787651 w 1466661"/>
                    <a:gd name="connsiteY3" fmla="*/ 425513 h 1475715"/>
                    <a:gd name="connsiteX4" fmla="*/ 959667 w 1466661"/>
                    <a:gd name="connsiteY4" fmla="*/ 534154 h 1475715"/>
                    <a:gd name="connsiteX5" fmla="*/ 1140736 w 1466661"/>
                    <a:gd name="connsiteY5" fmla="*/ 778598 h 1475715"/>
                    <a:gd name="connsiteX6" fmla="*/ 1158843 w 1466661"/>
                    <a:gd name="connsiteY6" fmla="*/ 914400 h 1475715"/>
                    <a:gd name="connsiteX7" fmla="*/ 1059255 w 1466661"/>
                    <a:gd name="connsiteY7" fmla="*/ 1050202 h 1475715"/>
                    <a:gd name="connsiteX8" fmla="*/ 796705 w 1466661"/>
                    <a:gd name="connsiteY8" fmla="*/ 1167897 h 1475715"/>
                    <a:gd name="connsiteX9" fmla="*/ 651849 w 1466661"/>
                    <a:gd name="connsiteY9" fmla="*/ 1013988 h 1475715"/>
                    <a:gd name="connsiteX10" fmla="*/ 506994 w 1466661"/>
                    <a:gd name="connsiteY10" fmla="*/ 778598 h 1475715"/>
                    <a:gd name="connsiteX11" fmla="*/ 325924 w 1466661"/>
                    <a:gd name="connsiteY11" fmla="*/ 706170 h 1475715"/>
                    <a:gd name="connsiteX12" fmla="*/ 190122 w 1466661"/>
                    <a:gd name="connsiteY12" fmla="*/ 968721 h 1475715"/>
                    <a:gd name="connsiteX13" fmla="*/ 506994 w 1466661"/>
                    <a:gd name="connsiteY13" fmla="*/ 1430448 h 1475715"/>
                    <a:gd name="connsiteX14" fmla="*/ 1113576 w 1466661"/>
                    <a:gd name="connsiteY14" fmla="*/ 1475715 h 1475715"/>
                    <a:gd name="connsiteX15" fmla="*/ 1466661 w 1466661"/>
                    <a:gd name="connsiteY15" fmla="*/ 1013988 h 1475715"/>
                    <a:gd name="connsiteX16" fmla="*/ 1339913 w 1466661"/>
                    <a:gd name="connsiteY16" fmla="*/ 398352 h 1475715"/>
                    <a:gd name="connsiteX17" fmla="*/ 787651 w 1466661"/>
                    <a:gd name="connsiteY17" fmla="*/ 81481 h 1475715"/>
                    <a:gd name="connsiteX18" fmla="*/ 244443 w 1466661"/>
                    <a:gd name="connsiteY18" fmla="*/ 0 h 1475715"/>
                    <a:gd name="connsiteX19" fmla="*/ 0 w 1466661"/>
                    <a:gd name="connsiteY19" fmla="*/ 0 h 1475715"/>
                    <a:gd name="connsiteX20" fmla="*/ 99588 w 1466661"/>
                    <a:gd name="connsiteY20" fmla="*/ 226337 h 1475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466661" h="1475715">
                      <a:moveTo>
                        <a:pt x="99588" y="226337"/>
                      </a:moveTo>
                      <a:lnTo>
                        <a:pt x="307817" y="226337"/>
                      </a:lnTo>
                      <a:lnTo>
                        <a:pt x="506994" y="325925"/>
                      </a:lnTo>
                      <a:lnTo>
                        <a:pt x="787651" y="425513"/>
                      </a:lnTo>
                      <a:lnTo>
                        <a:pt x="959667" y="534154"/>
                      </a:lnTo>
                      <a:lnTo>
                        <a:pt x="1140736" y="778598"/>
                      </a:lnTo>
                      <a:lnTo>
                        <a:pt x="1158843" y="914400"/>
                      </a:lnTo>
                      <a:lnTo>
                        <a:pt x="1059255" y="1050202"/>
                      </a:lnTo>
                      <a:lnTo>
                        <a:pt x="796705" y="1167897"/>
                      </a:lnTo>
                      <a:lnTo>
                        <a:pt x="651849" y="1013988"/>
                      </a:lnTo>
                      <a:lnTo>
                        <a:pt x="506994" y="778598"/>
                      </a:lnTo>
                      <a:lnTo>
                        <a:pt x="325924" y="706170"/>
                      </a:lnTo>
                      <a:lnTo>
                        <a:pt x="190122" y="968721"/>
                      </a:lnTo>
                      <a:lnTo>
                        <a:pt x="506994" y="1430448"/>
                      </a:lnTo>
                      <a:lnTo>
                        <a:pt x="1113576" y="1475715"/>
                      </a:lnTo>
                      <a:lnTo>
                        <a:pt x="1466661" y="1013988"/>
                      </a:lnTo>
                      <a:lnTo>
                        <a:pt x="1339913" y="398352"/>
                      </a:lnTo>
                      <a:lnTo>
                        <a:pt x="787651" y="81481"/>
                      </a:lnTo>
                      <a:lnTo>
                        <a:pt x="244443" y="0"/>
                      </a:lnTo>
                      <a:lnTo>
                        <a:pt x="0" y="0"/>
                      </a:lnTo>
                      <a:lnTo>
                        <a:pt x="99588" y="2263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>
                  <a:off x="3929063" y="1447810"/>
                  <a:ext cx="706437" cy="987560"/>
                </a:xfrm>
                <a:custGeom>
                  <a:avLst/>
                  <a:gdLst>
                    <a:gd name="connsiteX0" fmla="*/ 407406 w 706170"/>
                    <a:gd name="connsiteY0" fmla="*/ 217284 h 986828"/>
                    <a:gd name="connsiteX1" fmla="*/ 280657 w 706170"/>
                    <a:gd name="connsiteY1" fmla="*/ 334979 h 986828"/>
                    <a:gd name="connsiteX2" fmla="*/ 226337 w 706170"/>
                    <a:gd name="connsiteY2" fmla="*/ 443620 h 986828"/>
                    <a:gd name="connsiteX3" fmla="*/ 280657 w 706170"/>
                    <a:gd name="connsiteY3" fmla="*/ 543208 h 986828"/>
                    <a:gd name="connsiteX4" fmla="*/ 380246 w 706170"/>
                    <a:gd name="connsiteY4" fmla="*/ 642796 h 986828"/>
                    <a:gd name="connsiteX5" fmla="*/ 525101 w 706170"/>
                    <a:gd name="connsiteY5" fmla="*/ 642796 h 986828"/>
                    <a:gd name="connsiteX6" fmla="*/ 669956 w 706170"/>
                    <a:gd name="connsiteY6" fmla="*/ 697117 h 986828"/>
                    <a:gd name="connsiteX7" fmla="*/ 706170 w 706170"/>
                    <a:gd name="connsiteY7" fmla="*/ 787652 h 986828"/>
                    <a:gd name="connsiteX8" fmla="*/ 552261 w 706170"/>
                    <a:gd name="connsiteY8" fmla="*/ 986828 h 986828"/>
                    <a:gd name="connsiteX9" fmla="*/ 362139 w 706170"/>
                    <a:gd name="connsiteY9" fmla="*/ 932507 h 986828"/>
                    <a:gd name="connsiteX10" fmla="*/ 126748 w 706170"/>
                    <a:gd name="connsiteY10" fmla="*/ 796705 h 986828"/>
                    <a:gd name="connsiteX11" fmla="*/ 0 w 706170"/>
                    <a:gd name="connsiteY11" fmla="*/ 525101 h 986828"/>
                    <a:gd name="connsiteX12" fmla="*/ 36214 w 706170"/>
                    <a:gd name="connsiteY12" fmla="*/ 217284 h 986828"/>
                    <a:gd name="connsiteX13" fmla="*/ 190123 w 706170"/>
                    <a:gd name="connsiteY13" fmla="*/ 63375 h 986828"/>
                    <a:gd name="connsiteX14" fmla="*/ 362139 w 706170"/>
                    <a:gd name="connsiteY14" fmla="*/ 0 h 986828"/>
                    <a:gd name="connsiteX15" fmla="*/ 407406 w 706170"/>
                    <a:gd name="connsiteY15" fmla="*/ 217284 h 986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6170" h="986828">
                      <a:moveTo>
                        <a:pt x="407406" y="217284"/>
                      </a:moveTo>
                      <a:lnTo>
                        <a:pt x="280657" y="334979"/>
                      </a:lnTo>
                      <a:lnTo>
                        <a:pt x="226337" y="443620"/>
                      </a:lnTo>
                      <a:lnTo>
                        <a:pt x="280657" y="543208"/>
                      </a:lnTo>
                      <a:lnTo>
                        <a:pt x="380246" y="642796"/>
                      </a:lnTo>
                      <a:lnTo>
                        <a:pt x="525101" y="642796"/>
                      </a:lnTo>
                      <a:lnTo>
                        <a:pt x="669956" y="697117"/>
                      </a:lnTo>
                      <a:lnTo>
                        <a:pt x="706170" y="787652"/>
                      </a:lnTo>
                      <a:lnTo>
                        <a:pt x="552261" y="986828"/>
                      </a:lnTo>
                      <a:lnTo>
                        <a:pt x="362139" y="932507"/>
                      </a:lnTo>
                      <a:lnTo>
                        <a:pt x="126748" y="796705"/>
                      </a:lnTo>
                      <a:lnTo>
                        <a:pt x="0" y="525101"/>
                      </a:lnTo>
                      <a:lnTo>
                        <a:pt x="36214" y="217284"/>
                      </a:lnTo>
                      <a:lnTo>
                        <a:pt x="190123" y="63375"/>
                      </a:lnTo>
                      <a:lnTo>
                        <a:pt x="362139" y="0"/>
                      </a:lnTo>
                      <a:lnTo>
                        <a:pt x="407406" y="21728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5" name="Freeform 14"/>
              <p:cNvSpPr/>
              <p:nvPr/>
            </p:nvSpPr>
            <p:spPr>
              <a:xfrm>
                <a:off x="8075615" y="3976688"/>
                <a:ext cx="196848" cy="585786"/>
              </a:xfrm>
              <a:custGeom>
                <a:avLst/>
                <a:gdLst>
                  <a:gd name="connsiteX0" fmla="*/ 142875 w 203011"/>
                  <a:gd name="connsiteY0" fmla="*/ 0 h 590550"/>
                  <a:gd name="connsiteX1" fmla="*/ 200025 w 203011"/>
                  <a:gd name="connsiteY1" fmla="*/ 190500 h 590550"/>
                  <a:gd name="connsiteX2" fmla="*/ 190500 w 203011"/>
                  <a:gd name="connsiteY2" fmla="*/ 352425 h 590550"/>
                  <a:gd name="connsiteX3" fmla="*/ 152400 w 203011"/>
                  <a:gd name="connsiteY3" fmla="*/ 542925 h 590550"/>
                  <a:gd name="connsiteX4" fmla="*/ 0 w 203011"/>
                  <a:gd name="connsiteY4" fmla="*/ 59055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011" h="590550">
                    <a:moveTo>
                      <a:pt x="142875" y="0"/>
                    </a:moveTo>
                    <a:cubicBezTo>
                      <a:pt x="167481" y="65881"/>
                      <a:pt x="192088" y="131763"/>
                      <a:pt x="200025" y="190500"/>
                    </a:cubicBezTo>
                    <a:cubicBezTo>
                      <a:pt x="207963" y="249238"/>
                      <a:pt x="198438" y="293688"/>
                      <a:pt x="190500" y="352425"/>
                    </a:cubicBezTo>
                    <a:cubicBezTo>
                      <a:pt x="182563" y="411163"/>
                      <a:pt x="184150" y="503238"/>
                      <a:pt x="152400" y="542925"/>
                    </a:cubicBezTo>
                    <a:cubicBezTo>
                      <a:pt x="120650" y="582613"/>
                      <a:pt x="60325" y="586581"/>
                      <a:pt x="0" y="590550"/>
                    </a:cubicBezTo>
                  </a:path>
                </a:pathLst>
              </a:custGeom>
              <a:noFill/>
              <a:ln w="76200">
                <a:solidFill>
                  <a:srgbClr val="3853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ounded Rectangle 19"/>
            <p:cNvSpPr/>
            <p:nvPr/>
          </p:nvSpPr>
          <p:spPr>
            <a:xfrm rot="20124043">
              <a:off x="9375886" y="1616767"/>
              <a:ext cx="300037" cy="56610"/>
            </a:xfrm>
            <a:prstGeom prst="roundRect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 rot="18496617">
              <a:off x="9373770" y="1999877"/>
              <a:ext cx="115058" cy="45719"/>
            </a:xfrm>
            <a:prstGeom prst="roundRect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rot="15726163">
              <a:off x="8103952" y="3893183"/>
              <a:ext cx="103318" cy="45719"/>
            </a:xfrm>
            <a:prstGeom prst="ellipse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rot="14751082">
              <a:off x="7808121" y="4163915"/>
              <a:ext cx="182413" cy="45719"/>
            </a:xfrm>
            <a:prstGeom prst="ellipse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rot="8100000">
              <a:off x="7533223" y="3732173"/>
              <a:ext cx="45719" cy="101421"/>
            </a:xfrm>
            <a:prstGeom prst="ellipse">
              <a:avLst/>
            </a:prstGeom>
            <a:solidFill>
              <a:srgbClr val="0DC0FF"/>
            </a:solidFill>
            <a:ln>
              <a:solidFill>
                <a:srgbClr val="0DC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039547" y="4093105"/>
              <a:ext cx="88901" cy="88901"/>
            </a:xfrm>
            <a:prstGeom prst="ellipse">
              <a:avLst/>
            </a:prstGeom>
            <a:solidFill>
              <a:srgbClr val="6BA42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20992177">
              <a:off x="2778581" y="1008072"/>
              <a:ext cx="122040" cy="309563"/>
            </a:xfrm>
            <a:prstGeom prst="ellipse">
              <a:avLst/>
            </a:prstGeom>
            <a:solidFill>
              <a:srgbClr val="E60000"/>
            </a:solidFill>
            <a:ln>
              <a:solidFill>
                <a:srgbClr val="E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20400000">
              <a:off x="2756446" y="826948"/>
              <a:ext cx="102870" cy="248600"/>
            </a:xfrm>
            <a:prstGeom prst="ellipse">
              <a:avLst/>
            </a:prstGeom>
            <a:solidFill>
              <a:srgbClr val="99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/>
            <p:cNvSpPr/>
            <p:nvPr/>
          </p:nvSpPr>
          <p:spPr>
            <a:xfrm rot="21310775">
              <a:off x="8956270" y="2233133"/>
              <a:ext cx="168435" cy="116681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Parallelogram 55"/>
            <p:cNvSpPr/>
            <p:nvPr/>
          </p:nvSpPr>
          <p:spPr>
            <a:xfrm rot="21310775">
              <a:off x="9053143" y="2147704"/>
              <a:ext cx="196265" cy="152796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20439888">
              <a:off x="8941914" y="2168636"/>
              <a:ext cx="182413" cy="45719"/>
            </a:xfrm>
            <a:prstGeom prst="ellipse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979746" y="2074514"/>
              <a:ext cx="275735" cy="45719"/>
            </a:xfrm>
            <a:prstGeom prst="ellipse">
              <a:avLst/>
            </a:prstGeom>
            <a:solidFill>
              <a:srgbClr val="986E44"/>
            </a:solidFill>
            <a:ln>
              <a:solidFill>
                <a:srgbClr val="986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rot="4435952" flipV="1">
              <a:off x="8059427" y="3896184"/>
              <a:ext cx="101374" cy="45719"/>
            </a:xfrm>
            <a:prstGeom prst="ellipse">
              <a:avLst/>
            </a:prstGeom>
            <a:solidFill>
              <a:srgbClr val="986E44"/>
            </a:solidFill>
            <a:ln>
              <a:solidFill>
                <a:srgbClr val="986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rot="14383831">
              <a:off x="2981123" y="2606035"/>
              <a:ext cx="152542" cy="55636"/>
            </a:xfrm>
            <a:prstGeom prst="ellipse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rot="20439888">
              <a:off x="8615604" y="2539126"/>
              <a:ext cx="76703" cy="84409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rot="20439888">
              <a:off x="9339365" y="1972627"/>
              <a:ext cx="76703" cy="84409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 rot="17685835" flipV="1">
              <a:off x="8655837" y="2621490"/>
              <a:ext cx="284565" cy="94869"/>
            </a:xfrm>
            <a:prstGeom prst="ellipse">
              <a:avLst/>
            </a:prstGeom>
            <a:solidFill>
              <a:srgbClr val="595449"/>
            </a:solidFill>
            <a:ln>
              <a:solidFill>
                <a:srgbClr val="5954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rot="18848498">
              <a:off x="8005355" y="3419735"/>
              <a:ext cx="359992" cy="1154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rot="17226544" flipV="1">
              <a:off x="8052446" y="3452181"/>
              <a:ext cx="350813" cy="36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rot="20439888">
              <a:off x="8773872" y="2505866"/>
              <a:ext cx="76703" cy="84409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 rot="17554308" flipV="1">
              <a:off x="7694177" y="3955869"/>
              <a:ext cx="244673" cy="78777"/>
            </a:xfrm>
            <a:prstGeom prst="ellipse">
              <a:avLst/>
            </a:prstGeom>
            <a:solidFill>
              <a:srgbClr val="324B9A"/>
            </a:solidFill>
            <a:ln>
              <a:solidFill>
                <a:srgbClr val="324B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 rot="20439888">
              <a:off x="2965720" y="856521"/>
              <a:ext cx="76703" cy="84409"/>
            </a:xfrm>
            <a:prstGeom prst="ellipse">
              <a:avLst/>
            </a:prstGeom>
            <a:solidFill>
              <a:srgbClr val="990099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Explosion 1 49"/>
          <p:cNvSpPr>
            <a:spLocks noChangeAspect="1"/>
          </p:cNvSpPr>
          <p:nvPr/>
        </p:nvSpPr>
        <p:spPr bwMode="auto">
          <a:xfrm>
            <a:off x="7910548" y="1005655"/>
            <a:ext cx="942374" cy="1188720"/>
          </a:xfrm>
          <a:prstGeom prst="irregularSeal1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TextBox 23"/>
          <p:cNvSpPr txBox="1">
            <a:spLocks noChangeArrowheads="1"/>
          </p:cNvSpPr>
          <p:nvPr/>
        </p:nvSpPr>
        <p:spPr bwMode="auto">
          <a:xfrm>
            <a:off x="8075746" y="1384113"/>
            <a:ext cx="766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prstClr val="white"/>
                </a:solidFill>
                <a:cs typeface="Arial" panose="020B0604020202020204" pitchFamily="34" charset="0"/>
              </a:rPr>
              <a:t>2015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095798" y="3798253"/>
            <a:ext cx="918212" cy="1158240"/>
            <a:chOff x="6960888" y="3798253"/>
            <a:chExt cx="918212" cy="1158240"/>
          </a:xfrm>
        </p:grpSpPr>
        <p:sp>
          <p:nvSpPr>
            <p:cNvPr id="73" name="Explosion 1 72"/>
            <p:cNvSpPr>
              <a:spLocks noChangeAspect="1"/>
            </p:cNvSpPr>
            <p:nvPr/>
          </p:nvSpPr>
          <p:spPr bwMode="auto">
            <a:xfrm>
              <a:off x="6960888" y="3798253"/>
              <a:ext cx="918212" cy="1158240"/>
            </a:xfrm>
            <a:prstGeom prst="irregularSeal1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TextBox 3"/>
            <p:cNvSpPr txBox="1">
              <a:spLocks noChangeArrowheads="1"/>
            </p:cNvSpPr>
            <p:nvPr/>
          </p:nvSpPr>
          <p:spPr bwMode="auto">
            <a:xfrm>
              <a:off x="7120321" y="4137555"/>
              <a:ext cx="7082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600" b="1" dirty="0">
                  <a:solidFill>
                    <a:prstClr val="white"/>
                  </a:solidFill>
                  <a:cs typeface="Arial" panose="020B0604020202020204" pitchFamily="34" charset="0"/>
                </a:rPr>
                <a:t>2015</a:t>
              </a:r>
            </a:p>
          </p:txBody>
        </p:sp>
      </p:grpSp>
      <p:sp>
        <p:nvSpPr>
          <p:cNvPr id="75" name="Explosion 1 74"/>
          <p:cNvSpPr>
            <a:spLocks noChangeAspect="1"/>
          </p:cNvSpPr>
          <p:nvPr/>
        </p:nvSpPr>
        <p:spPr bwMode="auto">
          <a:xfrm rot="21177294">
            <a:off x="1987824" y="673406"/>
            <a:ext cx="941070" cy="2560345"/>
          </a:xfrm>
          <a:prstGeom prst="irregularSeal1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TextBox 22"/>
          <p:cNvSpPr txBox="1">
            <a:spLocks noChangeArrowheads="1"/>
          </p:cNvSpPr>
          <p:nvPr/>
        </p:nvSpPr>
        <p:spPr bwMode="auto">
          <a:xfrm>
            <a:off x="2133328" y="1683524"/>
            <a:ext cx="76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prstClr val="white"/>
                </a:solidFill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4839" y="6119651"/>
            <a:ext cx="783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7/24/20</a:t>
            </a:r>
            <a:endParaRPr lang="en-US" sz="1200" b="1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9EF24C0A-EE08-4C2B-801B-8B95D89C7BEF}"/>
              </a:ext>
            </a:extLst>
          </p:cNvPr>
          <p:cNvSpPr/>
          <p:nvPr/>
        </p:nvSpPr>
        <p:spPr>
          <a:xfrm>
            <a:off x="6977063" y="3690938"/>
            <a:ext cx="209558" cy="33337"/>
          </a:xfrm>
          <a:custGeom>
            <a:avLst/>
            <a:gdLst>
              <a:gd name="connsiteX0" fmla="*/ 0 w 209558"/>
              <a:gd name="connsiteY0" fmla="*/ 19050 h 33337"/>
              <a:gd name="connsiteX1" fmla="*/ 38100 w 209558"/>
              <a:gd name="connsiteY1" fmla="*/ 23812 h 33337"/>
              <a:gd name="connsiteX2" fmla="*/ 71437 w 209558"/>
              <a:gd name="connsiteY2" fmla="*/ 33337 h 33337"/>
              <a:gd name="connsiteX3" fmla="*/ 128587 w 209558"/>
              <a:gd name="connsiteY3" fmla="*/ 28575 h 33337"/>
              <a:gd name="connsiteX4" fmla="*/ 142875 w 209558"/>
              <a:gd name="connsiteY4" fmla="*/ 19050 h 33337"/>
              <a:gd name="connsiteX5" fmla="*/ 171450 w 209558"/>
              <a:gd name="connsiteY5" fmla="*/ 9525 h 33337"/>
              <a:gd name="connsiteX6" fmla="*/ 209550 w 209558"/>
              <a:gd name="connsiteY6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8" h="33337">
                <a:moveTo>
                  <a:pt x="0" y="19050"/>
                </a:moveTo>
                <a:cubicBezTo>
                  <a:pt x="12700" y="20637"/>
                  <a:pt x="25475" y="21708"/>
                  <a:pt x="38100" y="23812"/>
                </a:cubicBezTo>
                <a:cubicBezTo>
                  <a:pt x="50055" y="25804"/>
                  <a:pt x="60117" y="29564"/>
                  <a:pt x="71437" y="33337"/>
                </a:cubicBezTo>
                <a:cubicBezTo>
                  <a:pt x="90487" y="31750"/>
                  <a:pt x="109842" y="32324"/>
                  <a:pt x="128587" y="28575"/>
                </a:cubicBezTo>
                <a:cubicBezTo>
                  <a:pt x="134200" y="27452"/>
                  <a:pt x="137644" y="21375"/>
                  <a:pt x="142875" y="19050"/>
                </a:cubicBezTo>
                <a:cubicBezTo>
                  <a:pt x="152050" y="14972"/>
                  <a:pt x="161487" y="10770"/>
                  <a:pt x="171450" y="9525"/>
                </a:cubicBezTo>
                <a:cubicBezTo>
                  <a:pt x="211125" y="4565"/>
                  <a:pt x="209550" y="17561"/>
                  <a:pt x="209550" y="0"/>
                </a:cubicBezTo>
              </a:path>
            </a:pathLst>
          </a:cu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D80DA51-A04B-4FF0-AF11-1B5273D5A971}"/>
              </a:ext>
            </a:extLst>
          </p:cNvPr>
          <p:cNvSpPr txBox="1"/>
          <p:nvPr/>
        </p:nvSpPr>
        <p:spPr>
          <a:xfrm>
            <a:off x="489397" y="2764105"/>
            <a:ext cx="1511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41754327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15538</TotalTime>
  <Words>1199</Words>
  <Application>Microsoft Office PowerPoint</Application>
  <PresentationFormat>Widescreen</PresentationFormat>
  <Paragraphs>333</Paragraphs>
  <Slides>34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Courier New</vt:lpstr>
      <vt:lpstr>Wingdings</vt:lpstr>
      <vt:lpstr>1_Office Theme</vt:lpstr>
      <vt:lpstr>Worksheet</vt:lpstr>
      <vt:lpstr>Many HABs Many Impacts</vt:lpstr>
      <vt:lpstr>Talk Outline</vt:lpstr>
      <vt:lpstr>What Is a Harmful Algal Bloom?</vt:lpstr>
      <vt:lpstr>What Is a Harmful Algal Bloom?</vt:lpstr>
      <vt:lpstr>What Makes Algae Proliferate (Bloom)?</vt:lpstr>
      <vt:lpstr>Bloom Stages &amp; Toxicity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Study Immediate Impacts</vt:lpstr>
      <vt:lpstr>Case Study Immediate Impacts</vt:lpstr>
      <vt:lpstr>HAB Toxins Cannot Be Destroyed by Cooking, Freezing, etc.</vt:lpstr>
      <vt:lpstr>Human Toxicity Shellfish-ASP, NSP, PSP</vt:lpstr>
      <vt:lpstr>Human Toxicity Shellfish-ASP, NSP, PSP</vt:lpstr>
      <vt:lpstr>Case Study Immediate Impacts</vt:lpstr>
      <vt:lpstr>Human Toxicity Fish</vt:lpstr>
      <vt:lpstr>Case Study Immediate Impacts</vt:lpstr>
      <vt:lpstr>Human Toxicity Aerosols--Karenia</vt:lpstr>
      <vt:lpstr>Case Study Immediate Impacts</vt:lpstr>
      <vt:lpstr>Non-human toxicity</vt:lpstr>
      <vt:lpstr>Case Study Immediate Impacts</vt:lpstr>
      <vt:lpstr>Other Ecosystem Impacts</vt:lpstr>
      <vt:lpstr>Non-Case Study HAB Impacts</vt:lpstr>
      <vt:lpstr>What Can Be Done?</vt:lpstr>
      <vt:lpstr>Prevention Many marine/estuarine HABs partially/entirely naturally occurring </vt:lpstr>
      <vt:lpstr>Control</vt:lpstr>
      <vt:lpstr>Mitigation</vt:lpstr>
      <vt:lpstr>Conclusions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Coastal HABs</dc:title>
  <dc:creator>Quay Dortch</dc:creator>
  <cp:lastModifiedBy>Quay</cp:lastModifiedBy>
  <cp:revision>154</cp:revision>
  <cp:lastPrinted>2020-01-30T21:21:33Z</cp:lastPrinted>
  <dcterms:created xsi:type="dcterms:W3CDTF">2017-03-31T16:00:41Z</dcterms:created>
  <dcterms:modified xsi:type="dcterms:W3CDTF">2020-11-17T21:21:58Z</dcterms:modified>
</cp:coreProperties>
</file>